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5"/>
  </p:notesMasterIdLst>
  <p:sldIdLst>
    <p:sldId id="256" r:id="rId2"/>
    <p:sldId id="257" r:id="rId3"/>
    <p:sldId id="258" r:id="rId4"/>
    <p:sldId id="263" r:id="rId5"/>
    <p:sldId id="282" r:id="rId6"/>
    <p:sldId id="265" r:id="rId7"/>
    <p:sldId id="268" r:id="rId8"/>
    <p:sldId id="318" r:id="rId9"/>
    <p:sldId id="319" r:id="rId10"/>
    <p:sldId id="313" r:id="rId11"/>
    <p:sldId id="314" r:id="rId12"/>
    <p:sldId id="315" r:id="rId13"/>
    <p:sldId id="316" r:id="rId14"/>
    <p:sldId id="317" r:id="rId15"/>
    <p:sldId id="283" r:id="rId16"/>
    <p:sldId id="312" r:id="rId17"/>
    <p:sldId id="289" r:id="rId18"/>
    <p:sldId id="303" r:id="rId19"/>
    <p:sldId id="305" r:id="rId20"/>
    <p:sldId id="306"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284" r:id="rId35"/>
    <p:sldId id="285" r:id="rId36"/>
    <p:sldId id="311" r:id="rId37"/>
    <p:sldId id="286" r:id="rId38"/>
    <p:sldId id="307" r:id="rId39"/>
    <p:sldId id="308" r:id="rId40"/>
    <p:sldId id="309" r:id="rId41"/>
    <p:sldId id="310" r:id="rId42"/>
    <p:sldId id="287" r:id="rId43"/>
    <p:sldId id="288" r:id="rId44"/>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92"/>
    <p:restoredTop sz="94633"/>
  </p:normalViewPr>
  <p:slideViewPr>
    <p:cSldViewPr>
      <p:cViewPr varScale="1">
        <p:scale>
          <a:sx n="90" d="100"/>
          <a:sy n="90" d="100"/>
        </p:scale>
        <p:origin x="1496" y="19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80" d="100"/>
          <a:sy n="180" d="100"/>
        </p:scale>
        <p:origin x="1112" y="-404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12/31/22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4451" y="120651"/>
            <a:ext cx="6956424" cy="9288020"/>
          </a:xfrm>
        </p:spPr>
        <p:txBody>
          <a:bodyPr>
            <a:normAutofit lnSpcReduction="10000"/>
          </a:bodyPr>
          <a:lstStyle/>
          <a:p>
            <a:r>
              <a:rPr lang="en-US" sz="1000" b="1" u="sng" dirty="0"/>
              <a:t>Introduction</a:t>
            </a:r>
          </a:p>
          <a:p>
            <a:r>
              <a:rPr lang="en-US" sz="1000" dirty="0"/>
              <a:t>The prophet is Zephaniah, whose name means “Jehovah Hides”.”  He was King Hezekiah’s great-great-grandson (</a:t>
            </a:r>
            <a:r>
              <a:rPr lang="en-US" sz="1000" dirty="0" err="1"/>
              <a:t>Zeph</a:t>
            </a:r>
            <a:r>
              <a:rPr lang="en-US" sz="1000" dirty="0"/>
              <a:t> 1:1).     This has prompted some to call him “the royal prophet.”  He was contemporary with Jeremiah, as were Nahum and Habakkuk. Zephaniah prophesied in the days of Judah’s last good king, Josiah, king of Judah who ruled from 640-609 B.C.  (2 </a:t>
            </a:r>
            <a:r>
              <a:rPr lang="en-US" sz="1000" dirty="0" err="1"/>
              <a:t>Chr</a:t>
            </a:r>
            <a:r>
              <a:rPr lang="en-US" sz="1000" dirty="0"/>
              <a:t> 34:1-3,29-33; 35:1-19).  When Hilkiah, a priest,  found the Law, Josiah ”tore his clothes” and made every effort to restore worship and to destroy idolatry (see 2 Chr. 34:32-34).  Josiah’s reforms were short-lived, however, and the nation apostatized after his death in 609 B.C.. He even restored the Passover (2 Chr. 35:1).  The date of the book was either before or after the discovery of the Law in about 622 B.C.  If his prophesies came before they found the Law, the prophesies would have coincided with Josiah’s reform efforts.  If they come after, but prior to </a:t>
            </a:r>
            <a:r>
              <a:rPr lang="en-US" sz="1000" dirty="0" err="1"/>
              <a:t>Ninevah’s</a:t>
            </a:r>
            <a:r>
              <a:rPr lang="en-US" sz="1000" dirty="0"/>
              <a:t> fall in 612 B.C. (see Zeph. 2:13-15) , they would have exposed the shallowness of Judah’s revival and how quickly the people had apostatized. We will use  630 B.C.  As the approximate date.  </a:t>
            </a:r>
          </a:p>
          <a:p>
            <a:endParaRPr lang="en-US" sz="1000" dirty="0"/>
          </a:p>
          <a:p>
            <a:r>
              <a:rPr lang="en-US" sz="1000" dirty="0"/>
              <a:t>One person referred to Zephaniah as a “raging, fiery prophet.”  One person called the book “From judgment to blessing. ” Zephaniah proclaimed the “coming day of the Lord.”  The book can be divided into two major sections: the </a:t>
            </a:r>
            <a:r>
              <a:rPr lang="en-US" sz="1000" i="1" dirty="0"/>
              <a:t>judgement and doom sentence </a:t>
            </a:r>
            <a:r>
              <a:rPr lang="en-US" sz="1000" dirty="0"/>
              <a:t>(1:2-3:8) and the </a:t>
            </a:r>
            <a:r>
              <a:rPr lang="en-US" sz="1000" i="1" dirty="0"/>
              <a:t>joy and deliverance section </a:t>
            </a:r>
            <a:r>
              <a:rPr lang="en-US" sz="1000" dirty="0"/>
              <a:t>(3:9-20).  See Swindoll chart.  </a:t>
            </a:r>
          </a:p>
          <a:p>
            <a:endParaRPr lang="en-US" sz="1000" dirty="0"/>
          </a:p>
          <a:p>
            <a:r>
              <a:rPr lang="en-US" sz="1000" dirty="0"/>
              <a:t>Sweetness and light are associated with love on every level and rightly so, but this aspect does not exhaust the full import of love. Love expresses itself always for the good of the one who is loved. This is the reason that it is difficult to associate love with the judgment of God. The popular notion of God is that He is a super Dr. Jekyll and Mr. Hyde. </a:t>
            </a:r>
            <a:r>
              <a:rPr lang="en-US" sz="1000" b="1" dirty="0"/>
              <a:t>One nature of His is expressed by love</a:t>
            </a:r>
            <a:r>
              <a:rPr lang="en-US" sz="1000" dirty="0"/>
              <a:t>, and the other nature is </a:t>
            </a:r>
            <a:r>
              <a:rPr lang="en-US" sz="1000" b="1" dirty="0"/>
              <a:t>expressed by wrath in judgment</a:t>
            </a:r>
            <a:r>
              <a:rPr lang="en-US" sz="1000" dirty="0"/>
              <a:t>. These two appear to be contrary to the extent that there seem to be two Gods. That is simply not so.  Justice demands it.  Zephaniah addresses it. </a:t>
            </a:r>
            <a:br>
              <a:rPr lang="en-US" sz="1000" dirty="0"/>
            </a:br>
            <a:endParaRPr lang="en-US" sz="1000" dirty="0"/>
          </a:p>
          <a:p>
            <a:r>
              <a:rPr lang="en-US" sz="1000" dirty="0"/>
              <a:t>I.  </a:t>
            </a:r>
            <a:r>
              <a:rPr lang="en-US" sz="1000" b="1" dirty="0"/>
              <a:t>The Wrath of God - “</a:t>
            </a:r>
            <a:r>
              <a:rPr lang="en-US" sz="1000" dirty="0"/>
              <a:t>I will utterly sweep away away everything from the face of the earth…” (Zeph. 1:2)</a:t>
            </a:r>
            <a:br>
              <a:rPr lang="en-US" sz="1000" b="1" dirty="0"/>
            </a:br>
            <a:r>
              <a:rPr lang="en-US" sz="1000" b="1" dirty="0"/>
              <a:t>     </a:t>
            </a:r>
            <a:r>
              <a:rPr lang="en-US" sz="1000" dirty="0"/>
              <a:t>A.  “A day of wrath is that day, a day of distress and anguish, a day of ruin and devastation, a day of darkness and gloom,</a:t>
            </a:r>
          </a:p>
          <a:p>
            <a:r>
              <a:rPr lang="en-US" sz="1000" dirty="0"/>
              <a:t>           a day of clouds and thick darkness,” (Zeph. 1:15)</a:t>
            </a:r>
          </a:p>
          <a:p>
            <a:r>
              <a:rPr lang="en-US" sz="1000" dirty="0"/>
              <a:t>     B.  “Therefore wait for me,” declares the Lord, “for the day when I rise up to seize the prey.  For my decision is to gather </a:t>
            </a:r>
            <a:br>
              <a:rPr lang="en-US" sz="1000" dirty="0"/>
            </a:br>
            <a:r>
              <a:rPr lang="en-US" sz="1000" dirty="0"/>
              <a:t>           nations, to assemble kingdoms, to pour out upon them my indignation, all my burning anger; for in the fire of my </a:t>
            </a:r>
            <a:br>
              <a:rPr lang="en-US" sz="1000" dirty="0"/>
            </a:br>
            <a:r>
              <a:rPr lang="en-US" sz="1000" dirty="0"/>
              <a:t>           jealousy all the earth shall be consumed. (3:8)</a:t>
            </a:r>
          </a:p>
          <a:p>
            <a:r>
              <a:rPr lang="en-US" sz="1000" dirty="0"/>
              <a:t>II.  </a:t>
            </a:r>
            <a:r>
              <a:rPr lang="en-US" sz="1000" b="1" dirty="0"/>
              <a:t>The Love of God</a:t>
            </a:r>
            <a:r>
              <a:rPr lang="en-US" sz="1000" dirty="0"/>
              <a:t>” “The Lord your God is in your midst, a mighty one who will save; he will rejoice over you with gladness; he </a:t>
            </a:r>
            <a:br>
              <a:rPr lang="en-US" sz="1000" dirty="0"/>
            </a:br>
            <a:r>
              <a:rPr lang="en-US" sz="1000" dirty="0"/>
              <a:t>      will quiet you by his love; he will exult over you with loud singing.” (3:17)</a:t>
            </a:r>
          </a:p>
          <a:p>
            <a:endParaRPr lang="en-US" sz="1000" dirty="0"/>
          </a:p>
          <a:p>
            <a:r>
              <a:rPr lang="en-US" sz="1000" dirty="0"/>
              <a:t>Brief Outline</a:t>
            </a:r>
          </a:p>
          <a:p>
            <a:r>
              <a:rPr lang="en-US" sz="1000" dirty="0"/>
              <a:t>I. </a:t>
            </a:r>
            <a:r>
              <a:rPr lang="en-US" sz="1000" b="1" dirty="0"/>
              <a:t>God’s wrath coming upon Judah - “Look within”</a:t>
            </a:r>
            <a:br>
              <a:rPr lang="en-US" sz="1000" dirty="0"/>
            </a:br>
            <a:r>
              <a:rPr lang="en-US" sz="1000" dirty="0"/>
              <a:t>    A.  The lord is bringing judgment - universal - but with special attention given to Judah !1:1-6).</a:t>
            </a:r>
          </a:p>
          <a:p>
            <a:r>
              <a:rPr lang="en-US" sz="1000" dirty="0"/>
              <a:t>    B.  The “day of the Lord” is at hand (1:7-18)</a:t>
            </a:r>
            <a:br>
              <a:rPr lang="en-US" sz="1000" dirty="0"/>
            </a:br>
            <a:r>
              <a:rPr lang="en-US" sz="1000" dirty="0"/>
              <a:t>          1. Punishment upon the princes and king’s children.</a:t>
            </a:r>
            <a:br>
              <a:rPr lang="en-US" sz="1000" dirty="0"/>
            </a:br>
            <a:r>
              <a:rPr lang="en-US" sz="1000" dirty="0"/>
              <a:t>          2.  Upon those who are full of violence and deceit</a:t>
            </a:r>
            <a:br>
              <a:rPr lang="en-US" sz="1000" dirty="0"/>
            </a:br>
            <a:r>
              <a:rPr lang="en-US" sz="1000" dirty="0"/>
              <a:t>          3.  There will wailing and mourning in the city of Jerusalem</a:t>
            </a:r>
            <a:br>
              <a:rPr lang="en-US" sz="1000" dirty="0"/>
            </a:br>
            <a:r>
              <a:rPr lang="en-US" sz="1000" dirty="0"/>
              <a:t>          4.  The Lord will search out and punish the complacent</a:t>
            </a:r>
            <a:br>
              <a:rPr lang="en-US" sz="1000" dirty="0"/>
            </a:br>
            <a:r>
              <a:rPr lang="en-US" sz="1000" dirty="0"/>
              <a:t>          5.  This great “day” described (1:14-18a): a day day of devastation, a day in which silver and gold cannot deliver one from the </a:t>
            </a:r>
            <a:br>
              <a:rPr lang="en-US" sz="1000" dirty="0"/>
            </a:br>
            <a:r>
              <a:rPr lang="en-US" sz="1000" dirty="0"/>
              <a:t>                Lord’s wrath.</a:t>
            </a:r>
            <a:br>
              <a:rPr lang="en-US" sz="1000" dirty="0"/>
            </a:br>
            <a:r>
              <a:rPr lang="en-US" sz="1000" dirty="0"/>
              <a:t>    C.  And so…Zedekiah extends a call for the nation to repent (2:1-3)</a:t>
            </a:r>
            <a:br>
              <a:rPr lang="en-US" sz="1000" dirty="0"/>
            </a:br>
            <a:r>
              <a:rPr lang="en-US" sz="1000" dirty="0"/>
              <a:t>II.   </a:t>
            </a:r>
            <a:r>
              <a:rPr lang="en-US" sz="1000" b="1" dirty="0"/>
              <a:t>God’s wrath coming upon surrounding nations - – “Look around” </a:t>
            </a:r>
            <a:r>
              <a:rPr lang="en-US" sz="1000" dirty="0"/>
              <a:t>(other nations)</a:t>
            </a:r>
            <a:br>
              <a:rPr lang="en-US" sz="1000" dirty="0"/>
            </a:br>
            <a:r>
              <a:rPr lang="en-US" sz="1000" dirty="0"/>
              <a:t>          A. God’s judgment on nations east and west (2:4-11)</a:t>
            </a:r>
            <a:br>
              <a:rPr lang="en-US" sz="1000" dirty="0"/>
            </a:br>
            <a:r>
              <a:rPr lang="en-US" sz="1000" dirty="0"/>
              <a:t>          B. God’s judgment on nations south and north (2:12-15)</a:t>
            </a:r>
          </a:p>
          <a:p>
            <a:r>
              <a:rPr lang="en-US" sz="1000" dirty="0"/>
              <a:t>III.   </a:t>
            </a:r>
            <a:r>
              <a:rPr lang="en-US" sz="1000" b="1" dirty="0"/>
              <a:t>And so - woe to Jerusalem </a:t>
            </a:r>
            <a:r>
              <a:rPr lang="en-US" sz="1000" dirty="0"/>
              <a:t>(3:1-7)  ---  *Finally, lest the faithful remnant despair, Zephaniah ends his message with a “</a:t>
            </a:r>
            <a:r>
              <a:rPr lang="en-US" sz="1000" b="1" dirty="0"/>
              <a:t>look </a:t>
            </a:r>
            <a:br>
              <a:rPr lang="en-US" sz="1000" b="1" dirty="0"/>
            </a:br>
            <a:r>
              <a:rPr lang="en-US" sz="1000" b="1" dirty="0"/>
              <a:t>       beyond</a:t>
            </a:r>
            <a:r>
              <a:rPr lang="en-US" sz="1000" dirty="0"/>
              <a:t>” - she has rebelled against the Lord - (</a:t>
            </a:r>
            <a:r>
              <a:rPr lang="en-US" sz="1000" dirty="0" err="1"/>
              <a:t>Zeph</a:t>
            </a:r>
            <a:r>
              <a:rPr lang="en-US" sz="1000" dirty="0"/>
              <a:t> 3</a:t>
            </a:r>
            <a:r>
              <a:rPr lang="en-US" sz="1000" dirty="0">
                <a:sym typeface="Wingdings" pitchFamily="2" charset="2"/>
              </a:rPr>
              <a:t>:1)</a:t>
            </a:r>
            <a:endParaRPr lang="en-US" sz="1000" dirty="0"/>
          </a:p>
          <a:p>
            <a:r>
              <a:rPr lang="en-US" sz="1000" dirty="0"/>
              <a:t>IV.  </a:t>
            </a:r>
            <a:r>
              <a:rPr lang="en-US" sz="1000" b="1" dirty="0"/>
              <a:t>Through judgment to blessing</a:t>
            </a:r>
            <a:br>
              <a:rPr lang="en-US" sz="1000" dirty="0"/>
            </a:br>
            <a:r>
              <a:rPr lang="en-US" sz="1000" dirty="0"/>
              <a:t>          A. Wait upon the Lord. (3:7-9)</a:t>
            </a:r>
            <a:br>
              <a:rPr lang="en-US" sz="1000" dirty="0"/>
            </a:br>
            <a:r>
              <a:rPr lang="en-US" sz="1000" dirty="0"/>
              <a:t>          B. God will restore His people (Gentiles) (3:9-13)</a:t>
            </a:r>
          </a:p>
          <a:p>
            <a:r>
              <a:rPr lang="en-US" sz="1000" dirty="0"/>
              <a:t>          C. And so - there will be joy in Jerusalem (3:14-20)</a:t>
            </a:r>
            <a:br>
              <a:rPr lang="en-US" sz="1000" dirty="0"/>
            </a:br>
            <a:r>
              <a:rPr lang="en-US" sz="1000" b="1" u="sng" dirty="0"/>
              <a:t>Conclusion</a:t>
            </a:r>
          </a:p>
          <a:p>
            <a:r>
              <a:rPr lang="en-US" sz="1000" dirty="0"/>
              <a:t>A.  For the Lord has given them great assurance (</a:t>
            </a:r>
            <a:r>
              <a:rPr lang="en-US" sz="1000" dirty="0" err="1"/>
              <a:t>Zeph</a:t>
            </a:r>
            <a:r>
              <a:rPr lang="en-US" sz="1000" dirty="0"/>
              <a:t> 3:18-20a)</a:t>
            </a:r>
          </a:p>
          <a:p>
            <a:r>
              <a:rPr lang="en-US" sz="1000" dirty="0"/>
              <a:t>     1.  God will gather those who sorrow over the reproach of His people </a:t>
            </a:r>
            <a:br>
              <a:rPr lang="en-US" sz="1000" dirty="0"/>
            </a:br>
            <a:r>
              <a:rPr lang="en-US" sz="1000" dirty="0"/>
              <a:t>     2.  God will deal with those who afflicted His people </a:t>
            </a:r>
            <a:br>
              <a:rPr lang="en-US" sz="1000" dirty="0"/>
            </a:br>
            <a:r>
              <a:rPr lang="en-US" sz="1000" dirty="0"/>
              <a:t>     3.  God will gather those who have been driven out, and give them fame and praise </a:t>
            </a:r>
            <a:br>
              <a:rPr lang="en-US" sz="1000" dirty="0"/>
            </a:br>
            <a:r>
              <a:rPr lang="en-US" sz="1000" dirty="0"/>
              <a:t>B.  The message of Zephaniah is a simple one:  </a:t>
            </a:r>
            <a:r>
              <a:rPr lang="en-US" sz="1000" b="1" dirty="0"/>
              <a:t>Judgment is coming, but blessings will follow for those who heed the warning to </a:t>
            </a:r>
            <a:br>
              <a:rPr lang="en-US" sz="1000" b="1" dirty="0"/>
            </a:br>
            <a:r>
              <a:rPr lang="en-US" sz="1000" b="1" dirty="0"/>
              <a:t>     repent...</a:t>
            </a:r>
          </a:p>
          <a:p>
            <a:br>
              <a:rPr lang="en-US" sz="1000" dirty="0"/>
            </a:br>
            <a:r>
              <a:rPr lang="en-US" sz="1000" dirty="0"/>
              <a:t>Application:</a:t>
            </a:r>
          </a:p>
          <a:p>
            <a:r>
              <a:rPr lang="en-US" sz="1000" dirty="0"/>
              <a:t>The “day of the Lord” (of which Zephaniah’s “day” was a type) is coming (2 Pe 3:7-10b)   </a:t>
            </a:r>
            <a:br>
              <a:rPr lang="en-US" sz="1000" dirty="0"/>
            </a:br>
            <a:r>
              <a:rPr lang="en-US" sz="1000" dirty="0"/>
              <a:t>God’s people (i.e., the church) are admonished to remain faithful (2 Pe 3:11-14)</a:t>
            </a:r>
          </a:p>
          <a:p>
            <a:r>
              <a:rPr lang="en-US" sz="1000" dirty="0"/>
              <a:t>   </a:t>
            </a:r>
          </a:p>
          <a:p>
            <a:endParaRPr lang="en-US" sz="1000" dirty="0"/>
          </a:p>
          <a:p>
            <a:r>
              <a:rPr lang="en-US" sz="1000" dirty="0"/>
              <a:t>      </a:t>
            </a:r>
          </a:p>
          <a:p>
            <a:endParaRPr lang="en-US" sz="1000" dirty="0"/>
          </a:p>
          <a:p>
            <a:endParaRPr lang="en-US" sz="1000"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a:t>
            </a:fld>
            <a:endParaRPr lang="en-US"/>
          </a:p>
        </p:txBody>
      </p:sp>
      <p:sp>
        <p:nvSpPr>
          <p:cNvPr id="5" name="Slide Number Placeholder 3">
            <a:extLst>
              <a:ext uri="{FF2B5EF4-FFF2-40B4-BE49-F238E27FC236}">
                <a16:creationId xmlns:a16="http://schemas.microsoft.com/office/drawing/2014/main" id="{A9DC53EA-00E8-B248-A7C7-C5A17E6B4ECA}"/>
              </a:ext>
            </a:extLst>
          </p:cNvPr>
          <p:cNvSpPr txBox="1">
            <a:spLocks/>
          </p:cNvSpPr>
          <p:nvPr/>
        </p:nvSpPr>
        <p:spPr>
          <a:xfrm>
            <a:off x="4173538" y="9066213"/>
            <a:ext cx="3076575" cy="469900"/>
          </a:xfrm>
          <a:prstGeom prst="rect">
            <a:avLst/>
          </a:prstGeom>
        </p:spPr>
        <p:txBody>
          <a:bodyPr vert="horz" lIns="91440" tIns="45720" rIns="91440" bIns="45720" rtlCol="0" anchor="b"/>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B25215-F6D9-4905-B048-55294588421D}" type="slidenum">
              <a:rPr lang="en-US" smtClean="0"/>
              <a:pPr/>
              <a:t>1</a:t>
            </a:fld>
            <a:endParaRPr lang="en-US"/>
          </a:p>
        </p:txBody>
      </p:sp>
    </p:spTree>
    <p:extLst>
      <p:ext uri="{BB962C8B-B14F-4D97-AF65-F5344CB8AC3E}">
        <p14:creationId xmlns:p14="http://schemas.microsoft.com/office/powerpoint/2010/main" val="2815426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15</a:t>
            </a:fld>
            <a:endParaRPr lang="en-US" dirty="0"/>
          </a:p>
        </p:txBody>
      </p:sp>
    </p:spTree>
    <p:extLst>
      <p:ext uri="{BB962C8B-B14F-4D97-AF65-F5344CB8AC3E}">
        <p14:creationId xmlns:p14="http://schemas.microsoft.com/office/powerpoint/2010/main" val="2909270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22225"/>
            <a:ext cx="5211763" cy="3908425"/>
          </a:xfrm>
        </p:spPr>
      </p:sp>
      <p:sp>
        <p:nvSpPr>
          <p:cNvPr id="3" name="Notes Placeholder 2"/>
          <p:cNvSpPr>
            <a:spLocks noGrp="1"/>
          </p:cNvSpPr>
          <p:nvPr>
            <p:ph type="body" idx="1"/>
          </p:nvPr>
        </p:nvSpPr>
        <p:spPr>
          <a:xfrm>
            <a:off x="234950" y="4119976"/>
            <a:ext cx="6629399" cy="5029200"/>
          </a:xfrm>
        </p:spPr>
        <p:txBody>
          <a:bodyPr>
            <a:normAutofit/>
          </a:bodyPr>
          <a:lstStyle/>
          <a:p>
            <a:r>
              <a:rPr lang="en-US" sz="1000" dirty="0"/>
              <a:t>In our survey of “The Minor Prophets” we now come to the first of three prophets (Habakkuk and Nahum were the others) who preached to Judah alone, following the downfall of the northern kingdom of Israel.  The name Zephaniah means “Jehovah hides.”  He was the only prophet with royal lineage and was a descendent of Hezekiah, a former king of Judah (1:1) who was known for his good works during the days of Isaiah and Micah.  This has prompted some to call Zephaniah “the royal prophet.”  It is no wonder that it was important to this prophet that his lineage be connected to this good king as opposed to his grandfather, Manasseh (2 Chr. 33: 1 ff.).  From Jerusalem, he prophesied to Judah during the time of Josiah (639-608 BC), about 40 years before she would fall to Babylon.  Josiah was a good king but his reforms were short-lived and the nation soon apostatized after his death.  Zephaniah prophesied along side Jeremiah, and to a lesser degree, with Habakkuk and Nahum.  There is no record that these prophets knew each other but it seems likely to me that there was some contact (my personal opinion).  The theme has to do with the impending doom of Judah which is referred to as the “day of the Lord” and that phrase is used is this book more than any other time in the Old Testament (twenty times in three chapters).  It refers to the fall of Judah and God’s judgement on her and has nothing to do with the “end times” as some suggest.  As Matthew Henry states, “Zephaniah’s purpose was not to drive the people to despair, but to drive them to God and to their duty --- not to frighten them out of their wits but to frighten them out of their sins.”  The Book can be divided into two main sections: the judgement and doom section (1:2-3:8) and the joy and deliverance section (3:9-20).  A reading of 2 Chronicles 33-35 and 2 Kings 21-23 is helpful in establishing the background for the period of Zephaniah.  </a:t>
            </a:r>
          </a:p>
          <a:p>
            <a:endParaRPr lang="en-US" sz="1000" dirty="0"/>
          </a:p>
          <a:p>
            <a:r>
              <a:rPr lang="en-US" sz="1000" u="sng" dirty="0"/>
              <a:t>Application </a:t>
            </a:r>
          </a:p>
          <a:p>
            <a:endParaRPr lang="en-US" sz="1000" u="sng" dirty="0"/>
          </a:p>
          <a:p>
            <a:pPr marL="685800" lvl="1" indent="-228600">
              <a:buFont typeface="+mj-lt"/>
              <a:buAutoNum type="arabicPeriod"/>
            </a:pPr>
            <a:r>
              <a:rPr lang="en-US" sz="1000" dirty="0"/>
              <a:t>Could it be said if us that we “heeded not His voice”? (3:2a)</a:t>
            </a:r>
          </a:p>
          <a:p>
            <a:pPr marL="685800" lvl="1" indent="-228600">
              <a:buFont typeface="+mj-lt"/>
              <a:buAutoNum type="arabicPeriod"/>
            </a:pPr>
            <a:r>
              <a:rPr lang="en-US" sz="1000" dirty="0"/>
              <a:t>Could it be said of us that we “accepted no instruction”? (3:2b)</a:t>
            </a:r>
          </a:p>
          <a:p>
            <a:pPr marL="685800" lvl="1" indent="-228600">
              <a:buFont typeface="+mj-lt"/>
              <a:buAutoNum type="arabicPeriod"/>
            </a:pPr>
            <a:r>
              <a:rPr lang="en-US" sz="1000" dirty="0"/>
              <a:t>Could it be said of us that we “did not trust in the Lord”? (3:2c)</a:t>
            </a:r>
          </a:p>
          <a:p>
            <a:pPr marL="685800" lvl="1" indent="-228600">
              <a:buFont typeface="+mj-lt"/>
              <a:buAutoNum type="arabicPeriod"/>
            </a:pPr>
            <a:r>
              <a:rPr lang="en-US" sz="1000" dirty="0"/>
              <a:t>Could it be said of us that we “did not draw near to God”? (3:2d) </a:t>
            </a:r>
          </a:p>
          <a:p>
            <a:pPr marL="685800" lvl="1" indent="-228600">
              <a:buFont typeface="+mj-lt"/>
              <a:buAutoNum type="arabicPeriod"/>
            </a:pPr>
            <a:r>
              <a:rPr lang="en-US" sz="1000" dirty="0"/>
              <a:t>Note this conclusion…: “yet the unrighteous know no shame” (3:2e).  </a:t>
            </a:r>
          </a:p>
          <a:p>
            <a:pPr lvl="1"/>
            <a:endParaRPr lang="en-US" sz="1000" dirty="0"/>
          </a:p>
          <a:p>
            <a:r>
              <a:rPr lang="en-US" sz="1000" dirty="0"/>
              <a:t>Key thought: More than anyone else, Jerusalem’s greatest enemy was herself.  Her rulers ravaged the people for their own gain (3:3); her prophets and priests cut their people off from God by their own corruption (3:4); God’s justice, in contrast, was brought to light “every  morning”…“He does not fail” (3:5); But He was astounded at their hardness of hearts --- “they were eager to corrupt all their deeds” (3:6-8).  How is our heart? What are we eager to do? Let us not forget, the day of the Lord is near: “Besides this you know the time, that the hour has come for you to wake from sleep. For salvation is nearer to us now than when we first believed” (Ro. 13:11). </a:t>
            </a:r>
          </a:p>
        </p:txBody>
      </p:sp>
      <p:sp>
        <p:nvSpPr>
          <p:cNvPr id="4" name="Slide Number Placeholder 3"/>
          <p:cNvSpPr>
            <a:spLocks noGrp="1"/>
          </p:cNvSpPr>
          <p:nvPr>
            <p:ph type="sldNum" sz="quarter" idx="10"/>
          </p:nvPr>
        </p:nvSpPr>
        <p:spPr/>
        <p:txBody>
          <a:bodyPr/>
          <a:lstStyle/>
          <a:p>
            <a:fld id="{B3B25215-F6D9-4905-B048-55294588421D}" type="slidenum">
              <a:rPr lang="en-US" smtClean="0"/>
              <a:pPr/>
              <a:t>16</a:t>
            </a:fld>
            <a:endParaRPr lang="en-US" dirty="0"/>
          </a:p>
        </p:txBody>
      </p:sp>
      <p:sp>
        <p:nvSpPr>
          <p:cNvPr id="5" name="Notes Placeholder 2">
            <a:extLst>
              <a:ext uri="{FF2B5EF4-FFF2-40B4-BE49-F238E27FC236}">
                <a16:creationId xmlns:a16="http://schemas.microsoft.com/office/drawing/2014/main" id="{9067C050-4B00-6141-A120-B48219F39AA6}"/>
              </a:ext>
            </a:extLst>
          </p:cNvPr>
          <p:cNvSpPr txBox="1">
            <a:spLocks/>
          </p:cNvSpPr>
          <p:nvPr/>
        </p:nvSpPr>
        <p:spPr>
          <a:xfrm>
            <a:off x="234950" y="4119563"/>
            <a:ext cx="6629399" cy="5029200"/>
          </a:xfrm>
          <a:prstGeom prst="rect">
            <a:avLst/>
          </a:prstGeom>
        </p:spPr>
        <p:txBody>
          <a:bodyPr vert="horz" lIns="91440" tIns="45720" rIns="91440" bIns="45720" rtlCol="0">
            <a:normAutofit/>
          </a:bodyPr>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223020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17</a:t>
            </a:fld>
            <a:endParaRPr lang="en-US" dirty="0"/>
          </a:p>
        </p:txBody>
      </p:sp>
    </p:spTree>
    <p:extLst>
      <p:ext uri="{BB962C8B-B14F-4D97-AF65-F5344CB8AC3E}">
        <p14:creationId xmlns:p14="http://schemas.microsoft.com/office/powerpoint/2010/main" val="2660785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18</a:t>
            </a:fld>
            <a:endParaRPr lang="en-US" dirty="0"/>
          </a:p>
        </p:txBody>
      </p:sp>
    </p:spTree>
    <p:extLst>
      <p:ext uri="{BB962C8B-B14F-4D97-AF65-F5344CB8AC3E}">
        <p14:creationId xmlns:p14="http://schemas.microsoft.com/office/powerpoint/2010/main" val="450573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19</a:t>
            </a:fld>
            <a:endParaRPr lang="en-US" dirty="0"/>
          </a:p>
        </p:txBody>
      </p:sp>
    </p:spTree>
    <p:extLst>
      <p:ext uri="{BB962C8B-B14F-4D97-AF65-F5344CB8AC3E}">
        <p14:creationId xmlns:p14="http://schemas.microsoft.com/office/powerpoint/2010/main" val="40942291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20</a:t>
            </a:fld>
            <a:endParaRPr lang="en-US" dirty="0"/>
          </a:p>
        </p:txBody>
      </p:sp>
    </p:spTree>
    <p:extLst>
      <p:ext uri="{BB962C8B-B14F-4D97-AF65-F5344CB8AC3E}">
        <p14:creationId xmlns:p14="http://schemas.microsoft.com/office/powerpoint/2010/main" val="3648250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21</a:t>
            </a:fld>
            <a:endParaRPr lang="en-US" dirty="0"/>
          </a:p>
        </p:txBody>
      </p:sp>
    </p:spTree>
    <p:extLst>
      <p:ext uri="{BB962C8B-B14F-4D97-AF65-F5344CB8AC3E}">
        <p14:creationId xmlns:p14="http://schemas.microsoft.com/office/powerpoint/2010/main" val="1143623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22</a:t>
            </a:fld>
            <a:endParaRPr lang="en-US" dirty="0"/>
          </a:p>
        </p:txBody>
      </p:sp>
    </p:spTree>
    <p:extLst>
      <p:ext uri="{BB962C8B-B14F-4D97-AF65-F5344CB8AC3E}">
        <p14:creationId xmlns:p14="http://schemas.microsoft.com/office/powerpoint/2010/main" val="3722029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2975" y="22225"/>
            <a:ext cx="5211763" cy="3908425"/>
          </a:xfrm>
        </p:spPr>
      </p:sp>
      <p:sp>
        <p:nvSpPr>
          <p:cNvPr id="3" name="Notes Placeholder 2"/>
          <p:cNvSpPr>
            <a:spLocks noGrp="1"/>
          </p:cNvSpPr>
          <p:nvPr>
            <p:ph type="body" idx="1"/>
          </p:nvPr>
        </p:nvSpPr>
        <p:spPr>
          <a:xfrm>
            <a:off x="234950" y="4119976"/>
            <a:ext cx="6629399" cy="5029200"/>
          </a:xfrm>
        </p:spPr>
        <p:txBody>
          <a:bodyPr>
            <a:normAutofit/>
          </a:bodyPr>
          <a:lstStyle/>
          <a:p>
            <a:r>
              <a:rPr lang="en-US" sz="1000"/>
              <a:t>In our survey of “The Minor Prophets” we now come to the first of three prophets (Habakkuk and Nahum were the others) who preached to Judah alone, following the downfall of the northern kingdom of Israel.  The name Zephaniah means “Jehovah hides.”  He was the only prophet with royal lineage and was a descendent of Hezekiah, a former king of Judah (1:1) who was known for his good works during the days of Isaiah and Micah.  This has prompted some to call Zephaniah “the royal prophet.”  It is no wonder that it was important to this prophet that his lineage be connected to this good king as opposed to his grandfather, Manasseh (2 Chr. 33: 1 ff.).  From Jerusalem, he prophesied to Judah during the time of Josiah (639-608 BC), about 40 years before she would fall to Babylon.  Josiah was a good king but his reforms were short-lived and the nation soon apostatized after his death.  Zephaniah prophesied along side Jeremiah, and to a lesser degree, with Habakkuk and Nahum.  There is no record that these prophets knew each other but it seems likely to me that there was some contact (my personal opinion).  The theme has to do with the impending doom of Judah which is referred to as the “day of the Lord” and that phrase is used is this book more than any other time in the Old Testament (twenty times in three chapters).  It refers to the fall of Judah and God’s judgement on her and has nothing to do with the “end times” as some suggest.  As Matthew Henry states, “Zephaniah’s purpose was not to drive the people to despair, but to drive them to God and to their duty --- not to frighten them out of their wits but to frighten them out of their sins.”  The Book can be divided into two main sections: the judgement and doom section (1:2-3:8) and the joy and deliverance section (3:9-20).  A reading of 2 Chronicles 33-35 and 2 Kings 21-23 is helpful in establishing the background for the period of Zephaniah.  </a:t>
            </a:r>
          </a:p>
          <a:p>
            <a:endParaRPr lang="en-US" sz="1000"/>
          </a:p>
          <a:p>
            <a:r>
              <a:rPr lang="en-US" sz="1000" u="sng"/>
              <a:t>Application </a:t>
            </a:r>
          </a:p>
          <a:p>
            <a:endParaRPr lang="en-US" sz="1000" u="sng"/>
          </a:p>
          <a:p>
            <a:pPr marL="685800" lvl="1" indent="-228600">
              <a:buFont typeface="+mj-lt"/>
              <a:buAutoNum type="arabicPeriod"/>
            </a:pPr>
            <a:r>
              <a:rPr lang="en-US" sz="1000"/>
              <a:t>Could it be said if us that we “heeded not His voice”? (3:2a)</a:t>
            </a:r>
          </a:p>
          <a:p>
            <a:pPr marL="685800" lvl="1" indent="-228600">
              <a:buFont typeface="+mj-lt"/>
              <a:buAutoNum type="arabicPeriod"/>
            </a:pPr>
            <a:r>
              <a:rPr lang="en-US" sz="1000"/>
              <a:t>Could it be said of us that we “accepted no instruction”? (3:2b)</a:t>
            </a:r>
          </a:p>
          <a:p>
            <a:pPr marL="685800" lvl="1" indent="-228600">
              <a:buFont typeface="+mj-lt"/>
              <a:buAutoNum type="arabicPeriod"/>
            </a:pPr>
            <a:r>
              <a:rPr lang="en-US" sz="1000"/>
              <a:t>Could it be said of us that we “did not trust in the Lord”? (3:2c)</a:t>
            </a:r>
          </a:p>
          <a:p>
            <a:pPr marL="685800" lvl="1" indent="-228600">
              <a:buFont typeface="+mj-lt"/>
              <a:buAutoNum type="arabicPeriod"/>
            </a:pPr>
            <a:r>
              <a:rPr lang="en-US" sz="1000"/>
              <a:t>Could it be said of us that we “did not draw near to God”? (3:2d) </a:t>
            </a:r>
          </a:p>
          <a:p>
            <a:pPr marL="685800" lvl="1" indent="-228600">
              <a:buFont typeface="+mj-lt"/>
              <a:buAutoNum type="arabicPeriod"/>
            </a:pPr>
            <a:r>
              <a:rPr lang="en-US" sz="1000"/>
              <a:t>Note this conclusion…: “yet the unrighteous know no shame” (3:2e).  </a:t>
            </a:r>
          </a:p>
          <a:p>
            <a:pPr lvl="1"/>
            <a:endParaRPr lang="en-US" sz="1000"/>
          </a:p>
          <a:p>
            <a:r>
              <a:rPr lang="en-US" sz="1000"/>
              <a:t>Key thought: More than anyone else, Jerusalem’s greatest enemy was herself.  Her rulers ravaged the people for their own gain (3:3); her prophets and priests cut their people off from God by their own corruption (3:4); God’s justice, in contrast, was brought to light “every  morning”…“He does not fail” (3:5); But He was astounded at their hardness of hearts --- “they were eager to corrupt all their deeds” (3:6-8).  How is our heart? What are we eager to do? Let us not forget, the day of the Lord is near: “Besides this you know the time, that the hour has come for you to wake from sleep. For salvation is nearer to us now than when we first believed” (Ro. 13:11). </a:t>
            </a:r>
          </a:p>
        </p:txBody>
      </p:sp>
      <p:sp>
        <p:nvSpPr>
          <p:cNvPr id="4" name="Slide Number Placeholder 3"/>
          <p:cNvSpPr>
            <a:spLocks noGrp="1"/>
          </p:cNvSpPr>
          <p:nvPr>
            <p:ph type="sldNum" sz="quarter" idx="10"/>
          </p:nvPr>
        </p:nvSpPr>
        <p:spPr/>
        <p:txBody>
          <a:bodyPr/>
          <a:lstStyle/>
          <a:p>
            <a:fld id="{B3B25215-F6D9-4905-B048-55294588421D}" type="slidenum">
              <a:rPr lang="en-US" smtClean="0"/>
              <a:pPr/>
              <a:t>2</a:t>
            </a:fld>
            <a:endParaRPr lang="en-US"/>
          </a:p>
        </p:txBody>
      </p:sp>
      <p:sp>
        <p:nvSpPr>
          <p:cNvPr id="5" name="Notes Placeholder 2">
            <a:extLst>
              <a:ext uri="{FF2B5EF4-FFF2-40B4-BE49-F238E27FC236}">
                <a16:creationId xmlns:a16="http://schemas.microsoft.com/office/drawing/2014/main" id="{9067C050-4B00-6141-A120-B48219F39AA6}"/>
              </a:ext>
            </a:extLst>
          </p:cNvPr>
          <p:cNvSpPr txBox="1">
            <a:spLocks/>
          </p:cNvSpPr>
          <p:nvPr/>
        </p:nvSpPr>
        <p:spPr>
          <a:xfrm>
            <a:off x="234950" y="4119563"/>
            <a:ext cx="6629399" cy="5029200"/>
          </a:xfrm>
          <a:prstGeom prst="rect">
            <a:avLst/>
          </a:prstGeom>
        </p:spPr>
        <p:txBody>
          <a:bodyPr vert="horz" lIns="91440" tIns="45720" rIns="91440" bIns="45720" rtlCol="0">
            <a:normAutofit/>
          </a:bodyPr>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23</a:t>
            </a:fld>
            <a:endParaRPr lang="en-US" dirty="0"/>
          </a:p>
        </p:txBody>
      </p:sp>
    </p:spTree>
    <p:extLst>
      <p:ext uri="{BB962C8B-B14F-4D97-AF65-F5344CB8AC3E}">
        <p14:creationId xmlns:p14="http://schemas.microsoft.com/office/powerpoint/2010/main" val="1859814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24</a:t>
            </a:fld>
            <a:endParaRPr lang="en-US" dirty="0"/>
          </a:p>
        </p:txBody>
      </p:sp>
    </p:spTree>
    <p:extLst>
      <p:ext uri="{BB962C8B-B14F-4D97-AF65-F5344CB8AC3E}">
        <p14:creationId xmlns:p14="http://schemas.microsoft.com/office/powerpoint/2010/main" val="640801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25</a:t>
            </a:fld>
            <a:endParaRPr lang="en-US" dirty="0"/>
          </a:p>
        </p:txBody>
      </p:sp>
    </p:spTree>
    <p:extLst>
      <p:ext uri="{BB962C8B-B14F-4D97-AF65-F5344CB8AC3E}">
        <p14:creationId xmlns:p14="http://schemas.microsoft.com/office/powerpoint/2010/main" val="644676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26</a:t>
            </a:fld>
            <a:endParaRPr lang="en-US" dirty="0"/>
          </a:p>
        </p:txBody>
      </p:sp>
    </p:spTree>
    <p:extLst>
      <p:ext uri="{BB962C8B-B14F-4D97-AF65-F5344CB8AC3E}">
        <p14:creationId xmlns:p14="http://schemas.microsoft.com/office/powerpoint/2010/main" val="21886334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27</a:t>
            </a:fld>
            <a:endParaRPr lang="en-US" dirty="0"/>
          </a:p>
        </p:txBody>
      </p:sp>
    </p:spTree>
    <p:extLst>
      <p:ext uri="{BB962C8B-B14F-4D97-AF65-F5344CB8AC3E}">
        <p14:creationId xmlns:p14="http://schemas.microsoft.com/office/powerpoint/2010/main" val="3655512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28</a:t>
            </a:fld>
            <a:endParaRPr lang="en-US" dirty="0"/>
          </a:p>
        </p:txBody>
      </p:sp>
    </p:spTree>
    <p:extLst>
      <p:ext uri="{BB962C8B-B14F-4D97-AF65-F5344CB8AC3E}">
        <p14:creationId xmlns:p14="http://schemas.microsoft.com/office/powerpoint/2010/main" val="5539700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29</a:t>
            </a:fld>
            <a:endParaRPr lang="en-US" dirty="0"/>
          </a:p>
        </p:txBody>
      </p:sp>
    </p:spTree>
    <p:extLst>
      <p:ext uri="{BB962C8B-B14F-4D97-AF65-F5344CB8AC3E}">
        <p14:creationId xmlns:p14="http://schemas.microsoft.com/office/powerpoint/2010/main" val="14762449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30</a:t>
            </a:fld>
            <a:endParaRPr lang="en-US" dirty="0"/>
          </a:p>
        </p:txBody>
      </p:sp>
    </p:spTree>
    <p:extLst>
      <p:ext uri="{BB962C8B-B14F-4D97-AF65-F5344CB8AC3E}">
        <p14:creationId xmlns:p14="http://schemas.microsoft.com/office/powerpoint/2010/main" val="9463847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31</a:t>
            </a:fld>
            <a:endParaRPr lang="en-US" dirty="0"/>
          </a:p>
        </p:txBody>
      </p:sp>
    </p:spTree>
    <p:extLst>
      <p:ext uri="{BB962C8B-B14F-4D97-AF65-F5344CB8AC3E}">
        <p14:creationId xmlns:p14="http://schemas.microsoft.com/office/powerpoint/2010/main" val="22890894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32</a:t>
            </a:fld>
            <a:endParaRPr lang="en-US" dirty="0"/>
          </a:p>
        </p:txBody>
      </p:sp>
    </p:spTree>
    <p:extLst>
      <p:ext uri="{BB962C8B-B14F-4D97-AF65-F5344CB8AC3E}">
        <p14:creationId xmlns:p14="http://schemas.microsoft.com/office/powerpoint/2010/main" val="4046702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3</a:t>
            </a:fld>
            <a:endParaRPr lang="en-US"/>
          </a:p>
        </p:txBody>
      </p:sp>
    </p:spTree>
    <p:extLst>
      <p:ext uri="{BB962C8B-B14F-4D97-AF65-F5344CB8AC3E}">
        <p14:creationId xmlns:p14="http://schemas.microsoft.com/office/powerpoint/2010/main" val="19200331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33</a:t>
            </a:fld>
            <a:endParaRPr lang="en-US" dirty="0"/>
          </a:p>
        </p:txBody>
      </p:sp>
    </p:spTree>
    <p:extLst>
      <p:ext uri="{BB962C8B-B14F-4D97-AF65-F5344CB8AC3E}">
        <p14:creationId xmlns:p14="http://schemas.microsoft.com/office/powerpoint/2010/main" val="3170558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34</a:t>
            </a:fld>
            <a:endParaRPr lang="en-US" dirty="0"/>
          </a:p>
        </p:txBody>
      </p:sp>
    </p:spTree>
    <p:extLst>
      <p:ext uri="{BB962C8B-B14F-4D97-AF65-F5344CB8AC3E}">
        <p14:creationId xmlns:p14="http://schemas.microsoft.com/office/powerpoint/2010/main" val="4146470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35</a:t>
            </a:fld>
            <a:endParaRPr lang="en-US" dirty="0"/>
          </a:p>
        </p:txBody>
      </p:sp>
    </p:spTree>
    <p:extLst>
      <p:ext uri="{BB962C8B-B14F-4D97-AF65-F5344CB8AC3E}">
        <p14:creationId xmlns:p14="http://schemas.microsoft.com/office/powerpoint/2010/main" val="40700575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36</a:t>
            </a:fld>
            <a:endParaRPr lang="en-US" dirty="0"/>
          </a:p>
        </p:txBody>
      </p:sp>
    </p:spTree>
    <p:extLst>
      <p:ext uri="{BB962C8B-B14F-4D97-AF65-F5344CB8AC3E}">
        <p14:creationId xmlns:p14="http://schemas.microsoft.com/office/powerpoint/2010/main" val="1769186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37</a:t>
            </a:fld>
            <a:endParaRPr lang="en-US" dirty="0"/>
          </a:p>
        </p:txBody>
      </p:sp>
    </p:spTree>
    <p:extLst>
      <p:ext uri="{BB962C8B-B14F-4D97-AF65-F5344CB8AC3E}">
        <p14:creationId xmlns:p14="http://schemas.microsoft.com/office/powerpoint/2010/main" val="16846189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38</a:t>
            </a:fld>
            <a:endParaRPr lang="en-US" dirty="0"/>
          </a:p>
        </p:txBody>
      </p:sp>
    </p:spTree>
    <p:extLst>
      <p:ext uri="{BB962C8B-B14F-4D97-AF65-F5344CB8AC3E}">
        <p14:creationId xmlns:p14="http://schemas.microsoft.com/office/powerpoint/2010/main" val="39631500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39</a:t>
            </a:fld>
            <a:endParaRPr lang="en-US" dirty="0"/>
          </a:p>
        </p:txBody>
      </p:sp>
    </p:spTree>
    <p:extLst>
      <p:ext uri="{BB962C8B-B14F-4D97-AF65-F5344CB8AC3E}">
        <p14:creationId xmlns:p14="http://schemas.microsoft.com/office/powerpoint/2010/main" val="28467390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40</a:t>
            </a:fld>
            <a:endParaRPr lang="en-US" dirty="0"/>
          </a:p>
        </p:txBody>
      </p:sp>
    </p:spTree>
    <p:extLst>
      <p:ext uri="{BB962C8B-B14F-4D97-AF65-F5344CB8AC3E}">
        <p14:creationId xmlns:p14="http://schemas.microsoft.com/office/powerpoint/2010/main" val="38179252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41</a:t>
            </a:fld>
            <a:endParaRPr lang="en-US" dirty="0"/>
          </a:p>
        </p:txBody>
      </p:sp>
    </p:spTree>
    <p:extLst>
      <p:ext uri="{BB962C8B-B14F-4D97-AF65-F5344CB8AC3E}">
        <p14:creationId xmlns:p14="http://schemas.microsoft.com/office/powerpoint/2010/main" val="798948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42</a:t>
            </a:fld>
            <a:endParaRPr lang="en-US" dirty="0"/>
          </a:p>
        </p:txBody>
      </p:sp>
    </p:spTree>
    <p:extLst>
      <p:ext uri="{BB962C8B-B14F-4D97-AF65-F5344CB8AC3E}">
        <p14:creationId xmlns:p14="http://schemas.microsoft.com/office/powerpoint/2010/main" val="149619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43</a:t>
            </a:fld>
            <a:endParaRPr lang="en-US" dirty="0"/>
          </a:p>
        </p:txBody>
      </p:sp>
    </p:spTree>
    <p:extLst>
      <p:ext uri="{BB962C8B-B14F-4D97-AF65-F5344CB8AC3E}">
        <p14:creationId xmlns:p14="http://schemas.microsoft.com/office/powerpoint/2010/main" val="347838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A7A70F-5BAD-C24C-A649-20DE519519DA}" type="slidenum">
              <a:rPr lang="en-US" smtClean="0"/>
              <a:t>5</a:t>
            </a:fld>
            <a:endParaRPr lang="en-US"/>
          </a:p>
        </p:txBody>
      </p:sp>
    </p:spTree>
    <p:extLst>
      <p:ext uri="{BB962C8B-B14F-4D97-AF65-F5344CB8AC3E}">
        <p14:creationId xmlns:p14="http://schemas.microsoft.com/office/powerpoint/2010/main" val="76705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B25215-F6D9-4905-B048-55294588421D}" type="slidenum">
              <a:rPr lang="en-US" smtClean="0"/>
              <a:pPr/>
              <a:t>6</a:t>
            </a:fld>
            <a:endParaRPr lang="en-US"/>
          </a:p>
        </p:txBody>
      </p:sp>
    </p:spTree>
    <p:extLst>
      <p:ext uri="{BB962C8B-B14F-4D97-AF65-F5344CB8AC3E}">
        <p14:creationId xmlns:p14="http://schemas.microsoft.com/office/powerpoint/2010/main" val="1152768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7</a:t>
            </a:fld>
            <a:endParaRPr lang="en-US"/>
          </a:p>
        </p:txBody>
      </p:sp>
    </p:spTree>
    <p:extLst>
      <p:ext uri="{BB962C8B-B14F-4D97-AF65-F5344CB8AC3E}">
        <p14:creationId xmlns:p14="http://schemas.microsoft.com/office/powerpoint/2010/main" val="3258004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139412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12/31/22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12/31/22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Zephaniah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176212" y="1524000"/>
            <a:ext cx="8791575" cy="5449824"/>
          </a:xfrm>
        </p:spPr>
        <p:txBody>
          <a:bodyPr>
            <a:normAutofit/>
          </a:bodyPr>
          <a:lstStyle/>
          <a:p>
            <a:pPr marL="89154" indent="0">
              <a:buNone/>
            </a:pPr>
            <a:r>
              <a:rPr lang="en-US" sz="2200"/>
              <a:t>In Zephaniah 1:1, the author introduces himself as “Zephaniah son of </a:t>
            </a:r>
            <a:r>
              <a:rPr lang="en-US" sz="2200" err="1"/>
              <a:t>Cushi</a:t>
            </a:r>
            <a:r>
              <a:rPr lang="en-US" sz="2200"/>
              <a:t>, son of Gedaliah, son of </a:t>
            </a:r>
            <a:r>
              <a:rPr lang="en-US" sz="2200" err="1"/>
              <a:t>Amariah</a:t>
            </a:r>
            <a:r>
              <a:rPr lang="en-US" sz="2200"/>
              <a:t>, son of Hezekiah.”  This makes him the great-great, grandson of Hezekiah who was a good king in the days of Isaiah and Micah.  His name means “Jehovah hides.”   The reference to “this place” in Zephaniah 1:4 indicates that he prophesied in Jerusalem, while his many references to temple worship display a strong familiarity with Israel’s religious culture.  All these factors paint the picture of a man who was at the center of Judah’s political and religious world, a man whose close proximity to those in power would have given his message an even greater impact. </a:t>
            </a:r>
          </a:p>
          <a:p>
            <a:pPr marL="89154" indent="0">
              <a:buNone/>
            </a:pPr>
            <a:endParaRPr lang="en-US" sz="2200"/>
          </a:p>
        </p:txBody>
      </p:sp>
    </p:spTree>
    <p:extLst>
      <p:ext uri="{BB962C8B-B14F-4D97-AF65-F5344CB8AC3E}">
        <p14:creationId xmlns:p14="http://schemas.microsoft.com/office/powerpoint/2010/main" val="23144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52400" y="1408176"/>
            <a:ext cx="8801100" cy="5294376"/>
          </a:xfrm>
        </p:spPr>
        <p:txBody>
          <a:bodyPr>
            <a:noAutofit/>
          </a:bodyPr>
          <a:lstStyle/>
          <a:p>
            <a:pPr marL="89154" indent="0">
              <a:buNone/>
            </a:pPr>
            <a:r>
              <a:rPr lang="en-US" sz="2000" dirty="0"/>
              <a:t>Zephaniah prophesied during the reign of Josiah, the king of Judah from about 640 to 609 BC (Zeph. 1:1) making him contemporary with Jeremiah who begin his work in 626 B.C. (Jer. 1:2).  Also, Nahum and Habakkuk probably prophesied in this time frame, but if they did,  there is no mention of it in scripture.  </a:t>
            </a:r>
          </a:p>
          <a:p>
            <a:pPr marL="89154" indent="0">
              <a:buNone/>
            </a:pPr>
            <a:endParaRPr lang="en-US" sz="2000" dirty="0"/>
          </a:p>
          <a:p>
            <a:pPr marL="89154" indent="0">
              <a:buNone/>
            </a:pPr>
            <a:r>
              <a:rPr lang="en-US" sz="2000" dirty="0"/>
              <a:t>This all means that Zephaniah grew up under the reign of Josiah’s predecessors: Josiah’s grandfather, the evil king Manasseh, and Manasseh’s son, the young and evil Amon.  As a young man, he would have been surrounded by the trappings of idolatry, child sacrifice, and unjust killings—strong influences on a young mind (2 Ki. 21:16; 2 Chr. 33:1–10).  Nonetheless Zephaniah grew into a man of God, able to stand before the people and proclaim God’s message of judgment and hope to a people that had gone astray.</a:t>
            </a:r>
          </a:p>
          <a:p>
            <a:pPr marL="89154" indent="0">
              <a:buNone/>
            </a:pPr>
            <a:endParaRPr lang="en-US" sz="2000" dirty="0"/>
          </a:p>
          <a:p>
            <a:pPr marL="89154" indent="0">
              <a:buNone/>
            </a:pPr>
            <a:r>
              <a:rPr lang="en-US" sz="2000" dirty="0"/>
              <a:t>Reading 2 Chronicles 33-35 and 2 Kings 21-23 will be helpful in setting the historical background for Zephaniah.  </a:t>
            </a:r>
          </a:p>
        </p:txBody>
      </p:sp>
    </p:spTree>
    <p:extLst>
      <p:ext uri="{BB962C8B-B14F-4D97-AF65-F5344CB8AC3E}">
        <p14:creationId xmlns:p14="http://schemas.microsoft.com/office/powerpoint/2010/main" val="169730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Zephaniah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100" dirty="0"/>
              <a:t>This book mentions the “day of the Lord” more than does any other book in the Old Testament.  Other prophets often used this term to describe a time of God’s judgement within history as contrasted to a day at the end of history (cf. Amos 5:18; Obadiah 15; Joel 1:15; 2:1, 11; 2:14).  Zephaniah uses it to describe God’s judgment for sin and sees it falling upon both Hebrew and Gentile nations (1:7-5, 14-16, 18: 2:2-3).  </a:t>
            </a:r>
          </a:p>
          <a:p>
            <a:pPr marL="89154" indent="0">
              <a:buNone/>
            </a:pPr>
            <a:endParaRPr lang="en-US" sz="2100" dirty="0"/>
          </a:p>
          <a:p>
            <a:pPr marL="89154" indent="0">
              <a:buNone/>
            </a:pPr>
            <a:r>
              <a:rPr lang="en-US" sz="2100" dirty="0"/>
              <a:t>Jack Lewis states in his workbook the following: “The most crucial question in the study of Zephaniah is that of the identity of the unnamed threatening power which is on the horizon.  The prophet is quite emphatic that a nation threatens Judah, which threat he connects with the Day of the Lord” (Minor Prophets, p. 36).   </a:t>
            </a:r>
          </a:p>
          <a:p>
            <a:pPr marL="89154" indent="0">
              <a:buNone/>
            </a:pPr>
            <a:endParaRPr lang="en-US" sz="2100" dirty="0"/>
          </a:p>
          <a:p>
            <a:pPr marL="89154" indent="0">
              <a:buNone/>
            </a:pPr>
            <a:r>
              <a:rPr lang="en-US" sz="2100" dirty="0"/>
              <a:t>”Zephaniah is a book with a single theme, the coming of “the day of the Lord”  --- a day when God’s wrath would be visited upon the earth.” --- Coy Roper, Truth for Today, The Minor Prophets II , page 359.  </a:t>
            </a:r>
          </a:p>
          <a:p>
            <a:pPr marL="89154" indent="0">
              <a:buNone/>
            </a:pPr>
            <a:endParaRPr lang="en-US" sz="2100" dirty="0"/>
          </a:p>
          <a:p>
            <a:pPr marL="89154" indent="0">
              <a:buNone/>
            </a:pPr>
            <a:endParaRPr lang="en-US" sz="2100" dirty="0"/>
          </a:p>
          <a:p>
            <a:pPr marL="89154" indent="0">
              <a:buNone/>
            </a:pPr>
            <a:endParaRPr lang="en-US" sz="2200" dirty="0"/>
          </a:p>
        </p:txBody>
      </p:sp>
    </p:spTree>
    <p:extLst>
      <p:ext uri="{BB962C8B-B14F-4D97-AF65-F5344CB8AC3E}">
        <p14:creationId xmlns:p14="http://schemas.microsoft.com/office/powerpoint/2010/main" val="4271229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200" dirty="0"/>
              <a:t>Like the writings of many of the prophets, the book of Zephaniah follows a pattern of judgment on all people for their sin followed by the restoration of God’s chosen people.  Zephaniah’s primary target for God’s message of judgment, the nation of Judah, had fallen into grievous sin under the reign of their king, Manasseh.  Zephaniah’s prophecy shouted out for godliness and purity in a nation sinful to its core.  The people of Judah had long since turned their backs on God, not only in their personal lives but also in their worship.  This reflected the depth of their sin and the deep need for God’s people to be purged on their path to restoration.</a:t>
            </a:r>
          </a:p>
        </p:txBody>
      </p:sp>
    </p:spTree>
    <p:extLst>
      <p:ext uri="{BB962C8B-B14F-4D97-AF65-F5344CB8AC3E}">
        <p14:creationId xmlns:p14="http://schemas.microsoft.com/office/powerpoint/2010/main" val="231357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fontScale="92500" lnSpcReduction="10000"/>
          </a:bodyPr>
          <a:lstStyle/>
          <a:p>
            <a:pPr marL="118872" indent="0">
              <a:buNone/>
            </a:pPr>
            <a:r>
              <a:rPr lang="en-US" sz="2400" dirty="0"/>
              <a:t>Those living in Judah had turned the worship of God into a fiasco. Not only had they built their own places of worship to revere other gods (called “high places” in the Old Testament), but they had begun to desecrate the temple, which at that time was the dwelling place of God (Zeph. 1:9).</a:t>
            </a:r>
          </a:p>
          <a:p>
            <a:pPr marL="118872" indent="0">
              <a:buNone/>
            </a:pPr>
            <a:endParaRPr lang="en-US" sz="2400" dirty="0"/>
          </a:p>
          <a:p>
            <a:pPr marL="118872" indent="0">
              <a:buNone/>
            </a:pPr>
            <a:r>
              <a:rPr lang="en-US" sz="2400" dirty="0"/>
              <a:t>As modern-day believers in Christ, we, too, make a mockery of worship when we rebel against God by living in open sin.  Could it be that you come before the Lord with a false face, week in and week out, looking the part of a Christian without acting it?  Zephaniah serves as a  reminder how seriously God thinks about your relationship with Him.  When the Lord comes in final judgment, the things of this world in which we have put our trust will not deliver evildoers (Zeph. 1;18; Mt. 16:26; 1 Jn. 2:15-17).   </a:t>
            </a:r>
          </a:p>
        </p:txBody>
      </p:sp>
    </p:spTree>
    <p:extLst>
      <p:ext uri="{BB962C8B-B14F-4D97-AF65-F5344CB8AC3E}">
        <p14:creationId xmlns:p14="http://schemas.microsoft.com/office/powerpoint/2010/main" val="348766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4922-B784-2444-BC57-77D3F5E16BA3}"/>
              </a:ext>
            </a:extLst>
          </p:cNvPr>
          <p:cNvSpPr>
            <a:spLocks noGrp="1"/>
          </p:cNvSpPr>
          <p:nvPr>
            <p:ph type="title"/>
          </p:nvPr>
        </p:nvSpPr>
        <p:spPr/>
        <p:txBody>
          <a:bodyPr>
            <a:normAutofit/>
          </a:bodyPr>
          <a:lstStyle/>
          <a:p>
            <a:r>
              <a:rPr lang="en-US" sz="3600" dirty="0"/>
              <a:t>Outline</a:t>
            </a:r>
          </a:p>
        </p:txBody>
      </p:sp>
      <p:sp>
        <p:nvSpPr>
          <p:cNvPr id="3" name="Content Placeholder 2">
            <a:extLst>
              <a:ext uri="{FF2B5EF4-FFF2-40B4-BE49-F238E27FC236}">
                <a16:creationId xmlns:a16="http://schemas.microsoft.com/office/drawing/2014/main" id="{19BC5C93-E9A3-AB47-B811-07B91EE83893}"/>
              </a:ext>
            </a:extLst>
          </p:cNvPr>
          <p:cNvSpPr>
            <a:spLocks noGrp="1"/>
          </p:cNvSpPr>
          <p:nvPr>
            <p:ph idx="1"/>
          </p:nvPr>
        </p:nvSpPr>
        <p:spPr>
          <a:xfrm>
            <a:off x="152400" y="1600201"/>
            <a:ext cx="8534400" cy="5102352"/>
          </a:xfrm>
        </p:spPr>
        <p:txBody>
          <a:bodyPr>
            <a:normAutofit fontScale="85000" lnSpcReduction="20000"/>
          </a:bodyPr>
          <a:lstStyle/>
          <a:p>
            <a:r>
              <a:rPr lang="en-US" sz="2800" b="1" dirty="0"/>
              <a:t>The Book can be divided into two main sections</a:t>
            </a:r>
          </a:p>
          <a:p>
            <a:pPr lvl="1"/>
            <a:r>
              <a:rPr lang="en-US" sz="2400" b="1" dirty="0"/>
              <a:t>The judgment and doom section (1:2-3:8) </a:t>
            </a:r>
          </a:p>
          <a:p>
            <a:pPr lvl="1"/>
            <a:r>
              <a:rPr lang="en-US" sz="2400" b="1" dirty="0"/>
              <a:t>The joy and deliverance section (3:9-20).  </a:t>
            </a:r>
            <a:br>
              <a:rPr lang="en-US" sz="2000" b="1" dirty="0"/>
            </a:br>
            <a:endParaRPr lang="en-US" sz="2000" b="1" dirty="0"/>
          </a:p>
          <a:p>
            <a:r>
              <a:rPr lang="en-US" sz="2400" dirty="0"/>
              <a:t>“Sweetness and light are associated with love on every level and rightly so, but this aspect does not exhaust the full import of love. Love expresses itself always for the good of the one who is loved. This is the reason that it is difficult to associate love with the judgment of God. The popular notion of God is that He is a super Dr. Jekyll and Mr. Hyde. One nature of His is expressed by love, and the other nature is expressed by wrath in judgment. These two appear to be contrary to the extent that there seem to be two Gods. That is simply not so.  Justice demands it.  Zephaniah addresses it. The little prophecy of Zephaniah presents the dark side of the love of God. He is a God of love, but He is also a God of judgment. Zephaniah opens with the rumblings of judgment, and you will not find judgment enunciated in any more harsh manner than it is in this book” --- J. Vernon McGee</a:t>
            </a:r>
          </a:p>
          <a:p>
            <a:endParaRPr lang="en-US" sz="2400" dirty="0"/>
          </a:p>
          <a:p>
            <a:pPr marL="118872" indent="0">
              <a:buNone/>
            </a:pPr>
            <a:br>
              <a:rPr lang="en-US" sz="2400" dirty="0"/>
            </a:br>
            <a:endParaRPr lang="en-US" sz="2400" dirty="0"/>
          </a:p>
        </p:txBody>
      </p:sp>
    </p:spTree>
    <p:extLst>
      <p:ext uri="{BB962C8B-B14F-4D97-AF65-F5344CB8AC3E}">
        <p14:creationId xmlns:p14="http://schemas.microsoft.com/office/powerpoint/2010/main" val="81074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Zephaniah</a:t>
            </a:r>
          </a:p>
        </p:txBody>
      </p:sp>
      <p:sp>
        <p:nvSpPr>
          <p:cNvPr id="3" name="Content Placeholder 2"/>
          <p:cNvSpPr>
            <a:spLocks noGrp="1"/>
          </p:cNvSpPr>
          <p:nvPr>
            <p:ph idx="1"/>
          </p:nvPr>
        </p:nvSpPr>
        <p:spPr>
          <a:xfrm>
            <a:off x="9144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52400" y="2667000"/>
            <a:ext cx="25908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009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0386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2197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239000" y="51816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400800"/>
            <a:ext cx="7315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343400"/>
            <a:ext cx="838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38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4" name="Straight Connector 63"/>
          <p:cNvCxnSpPr/>
          <p:nvPr/>
        </p:nvCxnSpPr>
        <p:spPr>
          <a:xfrm rot="5400000">
            <a:off x="3276600" y="31242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219200" y="3429000"/>
            <a:ext cx="1447800" cy="584775"/>
          </a:xfrm>
          <a:prstGeom prst="rect">
            <a:avLst/>
          </a:prstGeom>
          <a:noFill/>
        </p:spPr>
        <p:txBody>
          <a:bodyPr wrap="square" rtlCol="0">
            <a:spAutoFit/>
          </a:bodyPr>
          <a:lstStyle/>
          <a:p>
            <a:r>
              <a:rPr lang="en-US" sz="1600" dirty="0"/>
              <a:t>      Chapters</a:t>
            </a:r>
          </a:p>
          <a:p>
            <a:r>
              <a:rPr lang="en-US" sz="1600" dirty="0"/>
              <a:t>          1:2-18</a:t>
            </a:r>
          </a:p>
        </p:txBody>
      </p:sp>
      <p:sp>
        <p:nvSpPr>
          <p:cNvPr id="118" name="TextBox 117"/>
          <p:cNvSpPr txBox="1"/>
          <p:nvPr/>
        </p:nvSpPr>
        <p:spPr>
          <a:xfrm>
            <a:off x="5410200" y="3200400"/>
            <a:ext cx="1295400" cy="830997"/>
          </a:xfrm>
          <a:prstGeom prst="rect">
            <a:avLst/>
          </a:prstGeom>
          <a:noFill/>
        </p:spPr>
        <p:txBody>
          <a:bodyPr wrap="square" rtlCol="0">
            <a:spAutoFit/>
          </a:bodyPr>
          <a:lstStyle/>
          <a:p>
            <a:r>
              <a:rPr lang="en-US" sz="1600" dirty="0"/>
              <a:t>                 </a:t>
            </a:r>
            <a:br>
              <a:rPr lang="en-US" sz="1600" dirty="0"/>
            </a:br>
            <a:r>
              <a:rPr lang="en-US" sz="1600" dirty="0"/>
              <a:t>   Chapters</a:t>
            </a:r>
          </a:p>
          <a:p>
            <a:r>
              <a:rPr lang="en-US" sz="1600" dirty="0"/>
              <a:t>     2:16-3:8</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4" name="TextBox 43"/>
          <p:cNvSpPr txBox="1"/>
          <p:nvPr/>
        </p:nvSpPr>
        <p:spPr>
          <a:xfrm>
            <a:off x="2895600" y="3124200"/>
            <a:ext cx="1600200" cy="892552"/>
          </a:xfrm>
          <a:prstGeom prst="rect">
            <a:avLst/>
          </a:prstGeom>
          <a:noFill/>
        </p:spPr>
        <p:txBody>
          <a:bodyPr wrap="square" rtlCol="0">
            <a:spAutoFit/>
          </a:bodyPr>
          <a:lstStyle/>
          <a:p>
            <a:r>
              <a:rPr lang="en-US" dirty="0"/>
              <a:t>                </a:t>
            </a:r>
            <a:br>
              <a:rPr lang="en-US" dirty="0"/>
            </a:br>
            <a:r>
              <a:rPr lang="en-US" dirty="0"/>
              <a:t>   </a:t>
            </a:r>
            <a:r>
              <a:rPr lang="en-US" sz="1600" dirty="0"/>
              <a:t>Chapters</a:t>
            </a:r>
          </a:p>
          <a:p>
            <a:r>
              <a:rPr lang="en-US" sz="1600" dirty="0"/>
              <a:t>       2:1-3</a:t>
            </a:r>
          </a:p>
        </p:txBody>
      </p:sp>
      <p:cxnSp>
        <p:nvCxnSpPr>
          <p:cNvPr id="67" name="Straight Connector 66"/>
          <p:cNvCxnSpPr/>
          <p:nvPr/>
        </p:nvCxnSpPr>
        <p:spPr>
          <a:xfrm rot="5400000">
            <a:off x="2057400" y="31242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4495800" y="31242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191000" y="3429000"/>
            <a:ext cx="2188479" cy="584775"/>
          </a:xfrm>
          <a:prstGeom prst="rect">
            <a:avLst/>
          </a:prstGeom>
          <a:noFill/>
        </p:spPr>
        <p:txBody>
          <a:bodyPr wrap="square" rtlCol="0">
            <a:spAutoFit/>
          </a:bodyPr>
          <a:lstStyle/>
          <a:p>
            <a:r>
              <a:rPr lang="en-US" sz="1600" dirty="0"/>
              <a:t>Chapters</a:t>
            </a:r>
          </a:p>
          <a:p>
            <a:r>
              <a:rPr lang="en-US" sz="1600" dirty="0"/>
              <a:t>    2:4-15</a:t>
            </a:r>
          </a:p>
        </p:txBody>
      </p:sp>
      <p:cxnSp>
        <p:nvCxnSpPr>
          <p:cNvPr id="39" name="Straight Connector 38"/>
          <p:cNvCxnSpPr/>
          <p:nvPr/>
        </p:nvCxnSpPr>
        <p:spPr>
          <a:xfrm rot="5400000">
            <a:off x="5353050" y="2647950"/>
            <a:ext cx="2590800" cy="1905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629400" y="3429000"/>
            <a:ext cx="1600201" cy="584775"/>
          </a:xfrm>
          <a:prstGeom prst="rect">
            <a:avLst/>
          </a:prstGeom>
          <a:noFill/>
        </p:spPr>
        <p:txBody>
          <a:bodyPr wrap="square" rtlCol="0">
            <a:spAutoFit/>
          </a:bodyPr>
          <a:lstStyle/>
          <a:p>
            <a:r>
              <a:rPr lang="en-US" sz="1600" dirty="0"/>
              <a:t>          Chapters </a:t>
            </a:r>
          </a:p>
          <a:p>
            <a:r>
              <a:rPr lang="en-US" sz="1600" dirty="0"/>
              <a:t>             3:9-20</a:t>
            </a:r>
          </a:p>
        </p:txBody>
      </p:sp>
      <p:cxnSp>
        <p:nvCxnSpPr>
          <p:cNvPr id="47" name="Straight Connector 46"/>
          <p:cNvCxnSpPr/>
          <p:nvPr/>
        </p:nvCxnSpPr>
        <p:spPr>
          <a:xfrm>
            <a:off x="0" y="4648200"/>
            <a:ext cx="838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0" y="4953000"/>
            <a:ext cx="8382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0" y="579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2514600" y="4648200"/>
            <a:ext cx="609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3581400" y="4495800"/>
            <a:ext cx="914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6057900" y="44577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2819400" y="1447800"/>
            <a:ext cx="3200400" cy="369332"/>
          </a:xfrm>
          <a:prstGeom prst="rect">
            <a:avLst/>
          </a:prstGeom>
          <a:noFill/>
        </p:spPr>
        <p:txBody>
          <a:bodyPr wrap="square" rtlCol="0">
            <a:spAutoFit/>
          </a:bodyPr>
          <a:lstStyle/>
          <a:p>
            <a:r>
              <a:rPr lang="en-US" dirty="0">
                <a:latin typeface="Arial Black" pitchFamily="34" charset="0"/>
              </a:rPr>
              <a:t> Judgment and Doom</a:t>
            </a:r>
          </a:p>
        </p:txBody>
      </p:sp>
      <p:sp>
        <p:nvSpPr>
          <p:cNvPr id="91" name="TextBox 90"/>
          <p:cNvSpPr txBox="1"/>
          <p:nvPr/>
        </p:nvSpPr>
        <p:spPr>
          <a:xfrm>
            <a:off x="1143000" y="1752600"/>
            <a:ext cx="5791200" cy="584775"/>
          </a:xfrm>
          <a:prstGeom prst="rect">
            <a:avLst/>
          </a:prstGeom>
          <a:noFill/>
        </p:spPr>
        <p:txBody>
          <a:bodyPr wrap="square" rtlCol="0">
            <a:spAutoFit/>
          </a:bodyPr>
          <a:lstStyle/>
          <a:p>
            <a:r>
              <a:rPr lang="en-US" sz="1600" i="1" dirty="0"/>
              <a:t>“</a:t>
            </a:r>
            <a:r>
              <a:rPr lang="en-US" sz="1600" b="1" i="1" dirty="0"/>
              <a:t>I will completely remove all things From the face of the earth,”</a:t>
            </a:r>
          </a:p>
          <a:p>
            <a:r>
              <a:rPr lang="en-US" sz="1600" b="1" i="1" dirty="0"/>
              <a:t>                                            declares the Lord.” (NASV)</a:t>
            </a:r>
          </a:p>
        </p:txBody>
      </p:sp>
      <p:sp>
        <p:nvSpPr>
          <p:cNvPr id="96" name="TextBox 95"/>
          <p:cNvSpPr txBox="1"/>
          <p:nvPr/>
        </p:nvSpPr>
        <p:spPr>
          <a:xfrm rot="234024">
            <a:off x="743243" y="1688652"/>
            <a:ext cx="430887" cy="2075327"/>
          </a:xfrm>
          <a:prstGeom prst="rect">
            <a:avLst/>
          </a:prstGeom>
          <a:noFill/>
        </p:spPr>
        <p:txBody>
          <a:bodyPr vert="vert270" wrap="square" rtlCol="0">
            <a:spAutoFit/>
          </a:bodyPr>
          <a:lstStyle/>
          <a:p>
            <a:r>
              <a:rPr lang="en-US" sz="1600" dirty="0"/>
              <a:t>INTRODUCTION (1:1)</a:t>
            </a:r>
          </a:p>
        </p:txBody>
      </p:sp>
      <p:sp>
        <p:nvSpPr>
          <p:cNvPr id="98" name="TextBox 97"/>
          <p:cNvSpPr txBox="1"/>
          <p:nvPr/>
        </p:nvSpPr>
        <p:spPr>
          <a:xfrm>
            <a:off x="1600200" y="4038600"/>
            <a:ext cx="1981200" cy="369332"/>
          </a:xfrm>
          <a:prstGeom prst="rect">
            <a:avLst/>
          </a:prstGeom>
          <a:noFill/>
        </p:spPr>
        <p:txBody>
          <a:bodyPr wrap="square" rtlCol="0">
            <a:spAutoFit/>
          </a:bodyPr>
          <a:lstStyle/>
          <a:p>
            <a:r>
              <a:rPr lang="en-US" dirty="0"/>
              <a:t>                Judah</a:t>
            </a:r>
          </a:p>
        </p:txBody>
      </p:sp>
      <p:sp>
        <p:nvSpPr>
          <p:cNvPr id="101" name="TextBox 100"/>
          <p:cNvSpPr txBox="1"/>
          <p:nvPr/>
        </p:nvSpPr>
        <p:spPr>
          <a:xfrm>
            <a:off x="4724400" y="4038600"/>
            <a:ext cx="1295400" cy="369332"/>
          </a:xfrm>
          <a:prstGeom prst="rect">
            <a:avLst/>
          </a:prstGeom>
          <a:noFill/>
        </p:spPr>
        <p:txBody>
          <a:bodyPr wrap="square" rtlCol="0">
            <a:spAutoFit/>
          </a:bodyPr>
          <a:lstStyle/>
          <a:p>
            <a:r>
              <a:rPr lang="en-US" dirty="0"/>
              <a:t>  Nations</a:t>
            </a:r>
          </a:p>
        </p:txBody>
      </p:sp>
      <p:sp>
        <p:nvSpPr>
          <p:cNvPr id="102" name="TextBox 101"/>
          <p:cNvSpPr txBox="1"/>
          <p:nvPr/>
        </p:nvSpPr>
        <p:spPr>
          <a:xfrm>
            <a:off x="6934200" y="4038600"/>
            <a:ext cx="1060227" cy="369332"/>
          </a:xfrm>
          <a:prstGeom prst="rect">
            <a:avLst/>
          </a:prstGeom>
          <a:noFill/>
        </p:spPr>
        <p:txBody>
          <a:bodyPr wrap="none" rtlCol="0">
            <a:spAutoFit/>
          </a:bodyPr>
          <a:lstStyle/>
          <a:p>
            <a:r>
              <a:rPr lang="en-US" dirty="0"/>
              <a:t>Remnant</a:t>
            </a:r>
          </a:p>
        </p:txBody>
      </p:sp>
      <p:sp>
        <p:nvSpPr>
          <p:cNvPr id="103" name="TextBox 102"/>
          <p:cNvSpPr txBox="1"/>
          <p:nvPr/>
        </p:nvSpPr>
        <p:spPr>
          <a:xfrm>
            <a:off x="1447800" y="4343400"/>
            <a:ext cx="685800" cy="369332"/>
          </a:xfrm>
          <a:prstGeom prst="rect">
            <a:avLst/>
          </a:prstGeom>
          <a:noFill/>
        </p:spPr>
        <p:txBody>
          <a:bodyPr wrap="square" rtlCol="0">
            <a:spAutoFit/>
          </a:bodyPr>
          <a:lstStyle/>
          <a:p>
            <a:r>
              <a:rPr lang="en-US" dirty="0"/>
              <a:t>   Sin</a:t>
            </a:r>
          </a:p>
        </p:txBody>
      </p:sp>
      <p:sp>
        <p:nvSpPr>
          <p:cNvPr id="104" name="TextBox 103"/>
          <p:cNvSpPr txBox="1"/>
          <p:nvPr/>
        </p:nvSpPr>
        <p:spPr>
          <a:xfrm>
            <a:off x="2895600" y="4343400"/>
            <a:ext cx="927830" cy="369332"/>
          </a:xfrm>
          <a:prstGeom prst="rect">
            <a:avLst/>
          </a:prstGeom>
          <a:noFill/>
        </p:spPr>
        <p:txBody>
          <a:bodyPr wrap="square" rtlCol="0">
            <a:spAutoFit/>
          </a:bodyPr>
          <a:lstStyle/>
          <a:p>
            <a:r>
              <a:rPr lang="en-US" dirty="0"/>
              <a:t>    Hope</a:t>
            </a:r>
          </a:p>
        </p:txBody>
      </p:sp>
      <p:sp>
        <p:nvSpPr>
          <p:cNvPr id="105" name="TextBox 104"/>
          <p:cNvSpPr txBox="1"/>
          <p:nvPr/>
        </p:nvSpPr>
        <p:spPr>
          <a:xfrm>
            <a:off x="4495800" y="4343400"/>
            <a:ext cx="1447800" cy="369332"/>
          </a:xfrm>
          <a:prstGeom prst="rect">
            <a:avLst/>
          </a:prstGeom>
          <a:noFill/>
        </p:spPr>
        <p:txBody>
          <a:bodyPr wrap="square" rtlCol="0">
            <a:spAutoFit/>
          </a:bodyPr>
          <a:lstStyle/>
          <a:p>
            <a:r>
              <a:rPr lang="en-US" dirty="0"/>
              <a:t>    Desolation</a:t>
            </a:r>
          </a:p>
        </p:txBody>
      </p:sp>
      <p:sp>
        <p:nvSpPr>
          <p:cNvPr id="106" name="TextBox 105"/>
          <p:cNvSpPr txBox="1"/>
          <p:nvPr/>
        </p:nvSpPr>
        <p:spPr>
          <a:xfrm>
            <a:off x="6858000" y="4343400"/>
            <a:ext cx="1297471" cy="369332"/>
          </a:xfrm>
          <a:prstGeom prst="rect">
            <a:avLst/>
          </a:prstGeom>
          <a:noFill/>
        </p:spPr>
        <p:txBody>
          <a:bodyPr wrap="none" rtlCol="0">
            <a:spAutoFit/>
          </a:bodyPr>
          <a:lstStyle/>
          <a:p>
            <a:r>
              <a:rPr lang="en-US" dirty="0"/>
              <a:t>Restoration</a:t>
            </a:r>
          </a:p>
        </p:txBody>
      </p:sp>
      <p:sp>
        <p:nvSpPr>
          <p:cNvPr id="107" name="TextBox 106"/>
          <p:cNvSpPr txBox="1"/>
          <p:nvPr/>
        </p:nvSpPr>
        <p:spPr>
          <a:xfrm>
            <a:off x="990600" y="4648200"/>
            <a:ext cx="2003445" cy="338554"/>
          </a:xfrm>
          <a:prstGeom prst="rect">
            <a:avLst/>
          </a:prstGeom>
          <a:noFill/>
        </p:spPr>
        <p:txBody>
          <a:bodyPr wrap="square" rtlCol="0">
            <a:spAutoFit/>
          </a:bodyPr>
          <a:lstStyle/>
          <a:p>
            <a:r>
              <a:rPr lang="en-US" sz="1600" i="1" dirty="0"/>
              <a:t>“The day of the Lord”</a:t>
            </a:r>
          </a:p>
        </p:txBody>
      </p:sp>
      <p:sp>
        <p:nvSpPr>
          <p:cNvPr id="108" name="TextBox 107"/>
          <p:cNvSpPr txBox="1"/>
          <p:nvPr/>
        </p:nvSpPr>
        <p:spPr>
          <a:xfrm>
            <a:off x="2971800" y="4648200"/>
            <a:ext cx="914400" cy="338554"/>
          </a:xfrm>
          <a:prstGeom prst="rect">
            <a:avLst/>
          </a:prstGeom>
          <a:noFill/>
        </p:spPr>
        <p:txBody>
          <a:bodyPr wrap="square" rtlCol="0">
            <a:spAutoFit/>
          </a:bodyPr>
          <a:lstStyle/>
          <a:p>
            <a:r>
              <a:rPr lang="en-US" sz="1600" i="1" dirty="0"/>
              <a:t>   “Seek”</a:t>
            </a:r>
          </a:p>
        </p:txBody>
      </p:sp>
      <p:sp>
        <p:nvSpPr>
          <p:cNvPr id="109" name="TextBox 108"/>
          <p:cNvSpPr txBox="1"/>
          <p:nvPr/>
        </p:nvSpPr>
        <p:spPr>
          <a:xfrm>
            <a:off x="4953000" y="4648200"/>
            <a:ext cx="710259" cy="338554"/>
          </a:xfrm>
          <a:prstGeom prst="rect">
            <a:avLst/>
          </a:prstGeom>
          <a:noFill/>
        </p:spPr>
        <p:txBody>
          <a:bodyPr wrap="none" rtlCol="0">
            <a:spAutoFit/>
          </a:bodyPr>
          <a:lstStyle/>
          <a:p>
            <a:r>
              <a:rPr lang="en-US" sz="1600" i="1" dirty="0"/>
              <a:t>“Woe”</a:t>
            </a:r>
          </a:p>
        </p:txBody>
      </p:sp>
      <p:sp>
        <p:nvSpPr>
          <p:cNvPr id="111" name="TextBox 110"/>
          <p:cNvSpPr txBox="1"/>
          <p:nvPr/>
        </p:nvSpPr>
        <p:spPr>
          <a:xfrm>
            <a:off x="6477000" y="4648200"/>
            <a:ext cx="2129338" cy="338554"/>
          </a:xfrm>
          <a:prstGeom prst="rect">
            <a:avLst/>
          </a:prstGeom>
          <a:noFill/>
        </p:spPr>
        <p:txBody>
          <a:bodyPr wrap="square" rtlCol="0">
            <a:spAutoFit/>
          </a:bodyPr>
          <a:lstStyle/>
          <a:p>
            <a:r>
              <a:rPr lang="en-US" sz="1600" i="1" dirty="0"/>
              <a:t>“The Lord is with you”</a:t>
            </a:r>
          </a:p>
        </p:txBody>
      </p:sp>
      <p:sp>
        <p:nvSpPr>
          <p:cNvPr id="123" name="TextBox 122"/>
          <p:cNvSpPr txBox="1"/>
          <p:nvPr/>
        </p:nvSpPr>
        <p:spPr>
          <a:xfrm>
            <a:off x="1066800" y="5791200"/>
            <a:ext cx="7249215" cy="584775"/>
          </a:xfrm>
          <a:prstGeom prst="rect">
            <a:avLst/>
          </a:prstGeom>
          <a:noFill/>
        </p:spPr>
        <p:txBody>
          <a:bodyPr wrap="square" rtlCol="0">
            <a:spAutoFit/>
          </a:bodyPr>
          <a:lstStyle/>
          <a:p>
            <a:r>
              <a:rPr lang="en-US" sz="1600" dirty="0"/>
              <a:t>Judgment and doom are certain unless there is repentance before God.  Only then</a:t>
            </a:r>
            <a:br>
              <a:rPr lang="en-US" sz="1600" dirty="0"/>
            </a:br>
            <a:r>
              <a:rPr lang="en-US" sz="1600" dirty="0"/>
              <a:t>                                                            can there be hope and restoration</a:t>
            </a:r>
          </a:p>
        </p:txBody>
      </p:sp>
      <p:sp>
        <p:nvSpPr>
          <p:cNvPr id="125" name="TextBox 124"/>
          <p:cNvSpPr txBox="1"/>
          <p:nvPr/>
        </p:nvSpPr>
        <p:spPr>
          <a:xfrm>
            <a:off x="990600" y="5410200"/>
            <a:ext cx="7930606" cy="369332"/>
          </a:xfrm>
          <a:prstGeom prst="rect">
            <a:avLst/>
          </a:prstGeom>
          <a:noFill/>
        </p:spPr>
        <p:txBody>
          <a:bodyPr wrap="square" rtlCol="0">
            <a:spAutoFit/>
          </a:bodyPr>
          <a:lstStyle/>
          <a:p>
            <a:r>
              <a:rPr lang="en-US" sz="1600" i="1" dirty="0"/>
              <a:t>			           </a:t>
            </a:r>
            <a:r>
              <a:rPr lang="en-US" b="1" i="1" dirty="0"/>
              <a:t>1:14; 2:3 </a:t>
            </a:r>
          </a:p>
        </p:txBody>
      </p:sp>
      <p:sp>
        <p:nvSpPr>
          <p:cNvPr id="127" name="TextBox 126"/>
          <p:cNvSpPr txBox="1"/>
          <p:nvPr/>
        </p:nvSpPr>
        <p:spPr>
          <a:xfrm>
            <a:off x="1371600" y="4953000"/>
            <a:ext cx="6735113" cy="584775"/>
          </a:xfrm>
          <a:prstGeom prst="rect">
            <a:avLst/>
          </a:prstGeom>
          <a:noFill/>
        </p:spPr>
        <p:txBody>
          <a:bodyPr wrap="square" rtlCol="0">
            <a:spAutoFit/>
          </a:bodyPr>
          <a:lstStyle/>
          <a:p>
            <a:r>
              <a:rPr lang="en-US" sz="1600" i="1" dirty="0"/>
              <a:t>“At that time…The Lord thy God in the midst of thee is mighty…will undo all that            </a:t>
            </a:r>
            <a:br>
              <a:rPr lang="en-US" sz="1600" i="1" dirty="0"/>
            </a:br>
            <a:r>
              <a:rPr lang="en-US" sz="1600" i="1" dirty="0"/>
              <a:t>                                                     afflict thee.”  (3:15-20) </a:t>
            </a:r>
          </a:p>
        </p:txBody>
      </p:sp>
      <p:sp>
        <p:nvSpPr>
          <p:cNvPr id="128" name="TextBox 127"/>
          <p:cNvSpPr txBox="1"/>
          <p:nvPr/>
        </p:nvSpPr>
        <p:spPr>
          <a:xfrm>
            <a:off x="1447800" y="2362200"/>
            <a:ext cx="1447800" cy="830997"/>
          </a:xfrm>
          <a:prstGeom prst="rect">
            <a:avLst/>
          </a:prstGeom>
          <a:noFill/>
        </p:spPr>
        <p:txBody>
          <a:bodyPr wrap="square" rtlCol="0">
            <a:spAutoFit/>
          </a:bodyPr>
          <a:lstStyle/>
          <a:p>
            <a:r>
              <a:rPr lang="en-US" sz="1600" dirty="0"/>
              <a:t>     DIVINE </a:t>
            </a:r>
          </a:p>
          <a:p>
            <a:r>
              <a:rPr lang="en-US" sz="1600" dirty="0"/>
              <a:t>JUDGMENT </a:t>
            </a:r>
          </a:p>
          <a:p>
            <a:r>
              <a:rPr lang="en-US" sz="1600" dirty="0"/>
              <a:t>  ON JUDAH</a:t>
            </a:r>
          </a:p>
        </p:txBody>
      </p:sp>
      <p:sp>
        <p:nvSpPr>
          <p:cNvPr id="129" name="TextBox 128"/>
          <p:cNvSpPr txBox="1"/>
          <p:nvPr/>
        </p:nvSpPr>
        <p:spPr>
          <a:xfrm>
            <a:off x="2895600" y="2438400"/>
            <a:ext cx="1535009" cy="338554"/>
          </a:xfrm>
          <a:prstGeom prst="rect">
            <a:avLst/>
          </a:prstGeom>
          <a:noFill/>
        </p:spPr>
        <p:txBody>
          <a:bodyPr wrap="square" rtlCol="0">
            <a:spAutoFit/>
          </a:bodyPr>
          <a:lstStyle/>
          <a:p>
            <a:r>
              <a:rPr lang="en-US" sz="1600" dirty="0"/>
              <a:t>  INVITATION</a:t>
            </a:r>
          </a:p>
        </p:txBody>
      </p:sp>
      <p:sp>
        <p:nvSpPr>
          <p:cNvPr id="130" name="TextBox 129"/>
          <p:cNvSpPr txBox="1"/>
          <p:nvPr/>
        </p:nvSpPr>
        <p:spPr>
          <a:xfrm>
            <a:off x="4114800" y="2438400"/>
            <a:ext cx="1473596" cy="830997"/>
          </a:xfrm>
          <a:prstGeom prst="rect">
            <a:avLst/>
          </a:prstGeom>
          <a:noFill/>
        </p:spPr>
        <p:txBody>
          <a:bodyPr wrap="square" rtlCol="0">
            <a:spAutoFit/>
          </a:bodyPr>
          <a:lstStyle/>
          <a:p>
            <a:r>
              <a:rPr lang="en-US" sz="1600" dirty="0"/>
              <a:t>SURE DOOM</a:t>
            </a:r>
          </a:p>
          <a:p>
            <a:r>
              <a:rPr lang="en-US" sz="1600" dirty="0"/>
              <a:t>           OF </a:t>
            </a:r>
          </a:p>
          <a:p>
            <a:r>
              <a:rPr lang="en-US" sz="1600" dirty="0"/>
              <a:t>    NATIONS</a:t>
            </a:r>
          </a:p>
        </p:txBody>
      </p:sp>
      <p:sp>
        <p:nvSpPr>
          <p:cNvPr id="131" name="TextBox 130"/>
          <p:cNvSpPr txBox="1"/>
          <p:nvPr/>
        </p:nvSpPr>
        <p:spPr>
          <a:xfrm>
            <a:off x="5334000" y="2438400"/>
            <a:ext cx="1447800" cy="830997"/>
          </a:xfrm>
          <a:prstGeom prst="rect">
            <a:avLst/>
          </a:prstGeom>
          <a:noFill/>
        </p:spPr>
        <p:txBody>
          <a:bodyPr wrap="square" rtlCol="0">
            <a:spAutoFit/>
          </a:bodyPr>
          <a:lstStyle/>
          <a:p>
            <a:r>
              <a:rPr lang="en-US" sz="1600" dirty="0"/>
              <a:t>SURE DOOM</a:t>
            </a:r>
          </a:p>
          <a:p>
            <a:r>
              <a:rPr lang="en-US" sz="1600" dirty="0"/>
              <a:t>           OF</a:t>
            </a:r>
          </a:p>
          <a:p>
            <a:r>
              <a:rPr lang="en-US" sz="1600" dirty="0"/>
              <a:t>JERUSALEM</a:t>
            </a:r>
          </a:p>
        </p:txBody>
      </p:sp>
      <p:sp>
        <p:nvSpPr>
          <p:cNvPr id="134" name="TextBox 133"/>
          <p:cNvSpPr txBox="1"/>
          <p:nvPr/>
        </p:nvSpPr>
        <p:spPr>
          <a:xfrm>
            <a:off x="6934200" y="1447800"/>
            <a:ext cx="1514967" cy="584775"/>
          </a:xfrm>
          <a:prstGeom prst="rect">
            <a:avLst/>
          </a:prstGeom>
          <a:noFill/>
        </p:spPr>
        <p:txBody>
          <a:bodyPr wrap="none" rtlCol="0">
            <a:spAutoFit/>
          </a:bodyPr>
          <a:lstStyle/>
          <a:p>
            <a:r>
              <a:rPr lang="en-US" sz="1600" dirty="0">
                <a:latin typeface="Arial Black" pitchFamily="34" charset="0"/>
              </a:rPr>
              <a:t>   Joy and</a:t>
            </a:r>
          </a:p>
          <a:p>
            <a:r>
              <a:rPr lang="en-US" sz="1600" dirty="0">
                <a:latin typeface="Arial Black" pitchFamily="34" charset="0"/>
              </a:rPr>
              <a:t>Deliverance</a:t>
            </a:r>
          </a:p>
        </p:txBody>
      </p:sp>
      <p:sp>
        <p:nvSpPr>
          <p:cNvPr id="135" name="TextBox 134"/>
          <p:cNvSpPr txBox="1"/>
          <p:nvPr/>
        </p:nvSpPr>
        <p:spPr>
          <a:xfrm>
            <a:off x="6858000" y="2438400"/>
            <a:ext cx="1676400" cy="830997"/>
          </a:xfrm>
          <a:prstGeom prst="rect">
            <a:avLst/>
          </a:prstGeom>
          <a:noFill/>
        </p:spPr>
        <p:txBody>
          <a:bodyPr wrap="square" rtlCol="0">
            <a:spAutoFit/>
          </a:bodyPr>
          <a:lstStyle/>
          <a:p>
            <a:r>
              <a:rPr lang="en-US" sz="1600" dirty="0"/>
              <a:t>    KINGDOM </a:t>
            </a:r>
          </a:p>
          <a:p>
            <a:r>
              <a:rPr lang="en-US" sz="1600" dirty="0"/>
              <a:t>    PROMISES</a:t>
            </a:r>
          </a:p>
          <a:p>
            <a:r>
              <a:rPr lang="en-US" sz="1600" dirty="0"/>
              <a:t>TO REMANANT</a:t>
            </a:r>
          </a:p>
        </p:txBody>
      </p:sp>
      <p:sp>
        <p:nvSpPr>
          <p:cNvPr id="136" name="TextBox 135"/>
          <p:cNvSpPr txBox="1"/>
          <p:nvPr/>
        </p:nvSpPr>
        <p:spPr>
          <a:xfrm>
            <a:off x="0" y="4038600"/>
            <a:ext cx="1143000" cy="369332"/>
          </a:xfrm>
          <a:prstGeom prst="rect">
            <a:avLst/>
          </a:prstGeom>
          <a:noFill/>
        </p:spPr>
        <p:txBody>
          <a:bodyPr wrap="square" rtlCol="0">
            <a:spAutoFit/>
          </a:bodyPr>
          <a:lstStyle/>
          <a:p>
            <a:r>
              <a:rPr lang="en-US" b="1" dirty="0"/>
              <a:t>        </a:t>
            </a:r>
            <a:r>
              <a:rPr lang="en-US" sz="1600" b="1" dirty="0"/>
              <a:t>Scope</a:t>
            </a:r>
          </a:p>
        </p:txBody>
      </p:sp>
      <p:sp>
        <p:nvSpPr>
          <p:cNvPr id="137" name="TextBox 136"/>
          <p:cNvSpPr txBox="1"/>
          <p:nvPr/>
        </p:nvSpPr>
        <p:spPr>
          <a:xfrm>
            <a:off x="152400" y="4343400"/>
            <a:ext cx="1015881" cy="338554"/>
          </a:xfrm>
          <a:prstGeom prst="rect">
            <a:avLst/>
          </a:prstGeom>
          <a:noFill/>
        </p:spPr>
        <p:txBody>
          <a:bodyPr wrap="square" rtlCol="0">
            <a:spAutoFit/>
          </a:bodyPr>
          <a:lstStyle/>
          <a:p>
            <a:r>
              <a:rPr lang="en-US" sz="1600" b="1" dirty="0"/>
              <a:t>   Subject</a:t>
            </a:r>
          </a:p>
        </p:txBody>
      </p:sp>
      <p:sp>
        <p:nvSpPr>
          <p:cNvPr id="138" name="TextBox 137"/>
          <p:cNvSpPr txBox="1"/>
          <p:nvPr/>
        </p:nvSpPr>
        <p:spPr>
          <a:xfrm>
            <a:off x="0" y="4648200"/>
            <a:ext cx="1118063" cy="338554"/>
          </a:xfrm>
          <a:prstGeom prst="rect">
            <a:avLst/>
          </a:prstGeom>
          <a:noFill/>
        </p:spPr>
        <p:txBody>
          <a:bodyPr wrap="none" rtlCol="0">
            <a:spAutoFit/>
          </a:bodyPr>
          <a:lstStyle/>
          <a:p>
            <a:r>
              <a:rPr lang="en-US" sz="1600" b="1" dirty="0"/>
              <a:t>Key Words</a:t>
            </a:r>
          </a:p>
        </p:txBody>
      </p:sp>
      <p:sp>
        <p:nvSpPr>
          <p:cNvPr id="139" name="TextBox 138"/>
          <p:cNvSpPr txBox="1"/>
          <p:nvPr/>
        </p:nvSpPr>
        <p:spPr>
          <a:xfrm>
            <a:off x="0" y="5029200"/>
            <a:ext cx="1219200" cy="338554"/>
          </a:xfrm>
          <a:prstGeom prst="rect">
            <a:avLst/>
          </a:prstGeom>
          <a:noFill/>
        </p:spPr>
        <p:txBody>
          <a:bodyPr wrap="square" rtlCol="0">
            <a:spAutoFit/>
          </a:bodyPr>
          <a:lstStyle/>
          <a:p>
            <a:r>
              <a:rPr lang="en-US" sz="1600" b="1" dirty="0"/>
              <a:t>        Theme</a:t>
            </a:r>
          </a:p>
        </p:txBody>
      </p:sp>
      <p:sp>
        <p:nvSpPr>
          <p:cNvPr id="142" name="TextBox 141"/>
          <p:cNvSpPr txBox="1"/>
          <p:nvPr/>
        </p:nvSpPr>
        <p:spPr>
          <a:xfrm>
            <a:off x="0" y="5486400"/>
            <a:ext cx="1124923" cy="338554"/>
          </a:xfrm>
          <a:prstGeom prst="rect">
            <a:avLst/>
          </a:prstGeom>
          <a:noFill/>
        </p:spPr>
        <p:txBody>
          <a:bodyPr wrap="none" rtlCol="0">
            <a:spAutoFit/>
          </a:bodyPr>
          <a:lstStyle/>
          <a:p>
            <a:r>
              <a:rPr lang="en-US" sz="1600" b="1" dirty="0"/>
              <a:t>Key Verses</a:t>
            </a:r>
          </a:p>
        </p:txBody>
      </p:sp>
      <p:sp>
        <p:nvSpPr>
          <p:cNvPr id="143" name="TextBox 142"/>
          <p:cNvSpPr txBox="1"/>
          <p:nvPr/>
        </p:nvSpPr>
        <p:spPr>
          <a:xfrm>
            <a:off x="0" y="5791200"/>
            <a:ext cx="1322169" cy="584775"/>
          </a:xfrm>
          <a:prstGeom prst="rect">
            <a:avLst/>
          </a:prstGeom>
          <a:noFill/>
        </p:spPr>
        <p:txBody>
          <a:bodyPr wrap="square" rtlCol="0">
            <a:spAutoFit/>
          </a:bodyPr>
          <a:lstStyle/>
          <a:p>
            <a:r>
              <a:rPr lang="en-US" sz="1600" dirty="0"/>
              <a:t>   </a:t>
            </a:r>
            <a:r>
              <a:rPr lang="en-US" sz="1600" b="1" dirty="0"/>
              <a:t>Christ in</a:t>
            </a:r>
          </a:p>
          <a:p>
            <a:r>
              <a:rPr lang="en-US" sz="1600" b="1" dirty="0"/>
              <a:t>Zephaniah</a:t>
            </a:r>
          </a:p>
        </p:txBody>
      </p:sp>
      <p:sp>
        <p:nvSpPr>
          <p:cNvPr id="4" name="TextBox 3">
            <a:extLst>
              <a:ext uri="{FF2B5EF4-FFF2-40B4-BE49-F238E27FC236}">
                <a16:creationId xmlns:a16="http://schemas.microsoft.com/office/drawing/2014/main" id="{D974B5FF-9174-8F4A-8357-48AB0C797055}"/>
              </a:ext>
            </a:extLst>
          </p:cNvPr>
          <p:cNvSpPr txBox="1"/>
          <p:nvPr/>
        </p:nvSpPr>
        <p:spPr>
          <a:xfrm>
            <a:off x="-12643" y="1524000"/>
            <a:ext cx="828253" cy="1938992"/>
          </a:xfrm>
          <a:prstGeom prst="rect">
            <a:avLst/>
          </a:prstGeom>
          <a:noFill/>
          <a:ln w="57150">
            <a:solidFill>
              <a:schemeClr val="bg1"/>
            </a:solidFill>
          </a:ln>
        </p:spPr>
        <p:txBody>
          <a:bodyPr wrap="square" rtlCol="0">
            <a:spAutoFit/>
          </a:bodyPr>
          <a:lstStyle/>
          <a:p>
            <a:r>
              <a:rPr lang="en-US" sz="1200" dirty="0"/>
              <a:t>The only </a:t>
            </a:r>
          </a:p>
          <a:p>
            <a:pPr algn="ctr"/>
            <a:r>
              <a:rPr lang="en-US" sz="1200" dirty="0"/>
              <a:t>prophet with royal lineage - great-great- grandson of Hezekiah</a:t>
            </a:r>
          </a:p>
          <a:p>
            <a:pPr algn="ctr"/>
            <a:endParaRPr lang="en-US" sz="1200" dirty="0"/>
          </a:p>
        </p:txBody>
      </p:sp>
      <p:sp>
        <p:nvSpPr>
          <p:cNvPr id="6" name="TextBox 5">
            <a:extLst>
              <a:ext uri="{FF2B5EF4-FFF2-40B4-BE49-F238E27FC236}">
                <a16:creationId xmlns:a16="http://schemas.microsoft.com/office/drawing/2014/main" id="{7226B92C-76B7-5E43-9E73-DA1D73FF66B0}"/>
              </a:ext>
            </a:extLst>
          </p:cNvPr>
          <p:cNvSpPr txBox="1"/>
          <p:nvPr/>
        </p:nvSpPr>
        <p:spPr>
          <a:xfrm>
            <a:off x="6629400" y="561945"/>
            <a:ext cx="1945982" cy="400110"/>
          </a:xfrm>
          <a:prstGeom prst="rect">
            <a:avLst/>
          </a:prstGeom>
          <a:solidFill>
            <a:srgbClr val="FFC000"/>
          </a:solidFill>
          <a:ln>
            <a:solidFill>
              <a:schemeClr val="accent1"/>
            </a:solidFill>
          </a:ln>
        </p:spPr>
        <p:txBody>
          <a:bodyPr wrap="none" rtlCol="0">
            <a:spAutoFit/>
          </a:bodyPr>
          <a:lstStyle/>
          <a:p>
            <a:r>
              <a:rPr lang="en-US" sz="2000" b="1" dirty="0"/>
              <a:t>“Jehovah hides</a:t>
            </a:r>
            <a:r>
              <a:rPr lang="en-US" sz="2000" dirty="0"/>
              <a:t>”</a:t>
            </a:r>
          </a:p>
        </p:txBody>
      </p:sp>
      <p:sp>
        <p:nvSpPr>
          <p:cNvPr id="7" name="TextBox 6">
            <a:extLst>
              <a:ext uri="{FF2B5EF4-FFF2-40B4-BE49-F238E27FC236}">
                <a16:creationId xmlns:a16="http://schemas.microsoft.com/office/drawing/2014/main" id="{5A2D7A13-09F0-0C49-AEBE-74E99D913D96}"/>
              </a:ext>
            </a:extLst>
          </p:cNvPr>
          <p:cNvSpPr txBox="1"/>
          <p:nvPr/>
        </p:nvSpPr>
        <p:spPr>
          <a:xfrm>
            <a:off x="1447800" y="561945"/>
            <a:ext cx="1375698" cy="369332"/>
          </a:xfrm>
          <a:prstGeom prst="rect">
            <a:avLst/>
          </a:prstGeom>
          <a:solidFill>
            <a:srgbClr val="FFC000"/>
          </a:solidFill>
        </p:spPr>
        <p:txBody>
          <a:bodyPr wrap="none" rtlCol="0">
            <a:spAutoFit/>
          </a:bodyPr>
          <a:lstStyle/>
          <a:p>
            <a:r>
              <a:rPr lang="en-US" b="1" dirty="0"/>
              <a:t>630 BC circa</a:t>
            </a:r>
          </a:p>
        </p:txBody>
      </p:sp>
    </p:spTree>
    <p:extLst>
      <p:ext uri="{BB962C8B-B14F-4D97-AF65-F5344CB8AC3E}">
        <p14:creationId xmlns:p14="http://schemas.microsoft.com/office/powerpoint/2010/main" val="133360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E24B1-D21B-8849-9C3F-8F9A1CCEC19A}"/>
              </a:ext>
            </a:extLst>
          </p:cNvPr>
          <p:cNvSpPr>
            <a:spLocks noGrp="1"/>
          </p:cNvSpPr>
          <p:nvPr>
            <p:ph type="title"/>
          </p:nvPr>
        </p:nvSpPr>
        <p:spPr>
          <a:xfrm>
            <a:off x="304800" y="762000"/>
            <a:ext cx="8229600" cy="569976"/>
          </a:xfrm>
        </p:spPr>
        <p:txBody>
          <a:bodyPr>
            <a:normAutofit fontScale="90000"/>
          </a:bodyPr>
          <a:lstStyle/>
          <a:p>
            <a:br>
              <a:rPr lang="en-US" sz="3600" dirty="0"/>
            </a:br>
            <a:r>
              <a:rPr lang="en-US" sz="3600" dirty="0"/>
              <a:t>The judgment and doom section (1:2-3:8) </a:t>
            </a:r>
            <a:br>
              <a:rPr lang="en-US" dirty="0"/>
            </a:br>
            <a:br>
              <a:rPr lang="en-US" dirty="0"/>
            </a:br>
            <a:endParaRPr lang="en-US" dirty="0"/>
          </a:p>
        </p:txBody>
      </p:sp>
      <p:sp>
        <p:nvSpPr>
          <p:cNvPr id="3" name="Content Placeholder 2">
            <a:extLst>
              <a:ext uri="{FF2B5EF4-FFF2-40B4-BE49-F238E27FC236}">
                <a16:creationId xmlns:a16="http://schemas.microsoft.com/office/drawing/2014/main" id="{A53FE6E9-F884-0D40-B30C-E252D0C5EA49}"/>
              </a:ext>
            </a:extLst>
          </p:cNvPr>
          <p:cNvSpPr>
            <a:spLocks noGrp="1"/>
          </p:cNvSpPr>
          <p:nvPr>
            <p:ph idx="1"/>
          </p:nvPr>
        </p:nvSpPr>
        <p:spPr/>
        <p:txBody>
          <a:bodyPr/>
          <a:lstStyle/>
          <a:p>
            <a:pPr marL="690372" indent="-571500">
              <a:buFont typeface="+mj-lt"/>
              <a:buAutoNum type="romanUcPeriod"/>
            </a:pPr>
            <a:r>
              <a:rPr lang="en-US" dirty="0"/>
              <a:t>Divine judgment on Judah (1:2-18)</a:t>
            </a:r>
          </a:p>
          <a:p>
            <a:pPr marL="690372" indent="-571500">
              <a:buFont typeface="+mj-lt"/>
              <a:buAutoNum type="romanUcPeriod"/>
            </a:pPr>
            <a:r>
              <a:rPr lang="en-US" dirty="0"/>
              <a:t>Invitation (2:1-3)</a:t>
            </a:r>
          </a:p>
          <a:p>
            <a:pPr marL="690372" indent="-571500">
              <a:buFont typeface="+mj-lt"/>
              <a:buAutoNum type="romanUcPeriod"/>
            </a:pPr>
            <a:r>
              <a:rPr lang="en-US" dirty="0"/>
              <a:t>Sure doom of the nations (2:4-15)</a:t>
            </a:r>
          </a:p>
          <a:p>
            <a:pPr marL="690372" indent="-571500">
              <a:buFont typeface="+mj-lt"/>
              <a:buAutoNum type="romanUcPeriod"/>
            </a:pPr>
            <a:r>
              <a:rPr lang="en-US" dirty="0"/>
              <a:t>Sure doom of Jerusalem (3:1-7)</a:t>
            </a:r>
          </a:p>
        </p:txBody>
      </p:sp>
    </p:spTree>
    <p:extLst>
      <p:ext uri="{BB962C8B-B14F-4D97-AF65-F5344CB8AC3E}">
        <p14:creationId xmlns:p14="http://schemas.microsoft.com/office/powerpoint/2010/main" val="2235986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E24B1-D21B-8849-9C3F-8F9A1CCEC19A}"/>
              </a:ext>
            </a:extLst>
          </p:cNvPr>
          <p:cNvSpPr>
            <a:spLocks noGrp="1"/>
          </p:cNvSpPr>
          <p:nvPr>
            <p:ph type="title"/>
          </p:nvPr>
        </p:nvSpPr>
        <p:spPr>
          <a:xfrm>
            <a:off x="304800" y="762000"/>
            <a:ext cx="8229600" cy="569976"/>
          </a:xfrm>
        </p:spPr>
        <p:txBody>
          <a:bodyPr>
            <a:normAutofit fontScale="90000"/>
          </a:bodyPr>
          <a:lstStyle/>
          <a:p>
            <a:br>
              <a:rPr lang="en-US" sz="3600" dirty="0"/>
            </a:br>
            <a:r>
              <a:rPr lang="en-US" sz="3600" dirty="0"/>
              <a:t>The judgment and doom section (1:2-3:8) </a:t>
            </a:r>
            <a:br>
              <a:rPr lang="en-US" dirty="0"/>
            </a:br>
            <a:br>
              <a:rPr lang="en-US" dirty="0"/>
            </a:br>
            <a:endParaRPr lang="en-US" dirty="0"/>
          </a:p>
        </p:txBody>
      </p:sp>
      <p:sp>
        <p:nvSpPr>
          <p:cNvPr id="3" name="Content Placeholder 2">
            <a:extLst>
              <a:ext uri="{FF2B5EF4-FFF2-40B4-BE49-F238E27FC236}">
                <a16:creationId xmlns:a16="http://schemas.microsoft.com/office/drawing/2014/main" id="{A53FE6E9-F884-0D40-B30C-E252D0C5EA49}"/>
              </a:ext>
            </a:extLst>
          </p:cNvPr>
          <p:cNvSpPr>
            <a:spLocks noGrp="1"/>
          </p:cNvSpPr>
          <p:nvPr>
            <p:ph idx="1"/>
          </p:nvPr>
        </p:nvSpPr>
        <p:spPr>
          <a:xfrm>
            <a:off x="0" y="1600199"/>
            <a:ext cx="9144000" cy="5257801"/>
          </a:xfrm>
        </p:spPr>
        <p:txBody>
          <a:bodyPr>
            <a:normAutofit lnSpcReduction="10000"/>
          </a:bodyPr>
          <a:lstStyle/>
          <a:p>
            <a:pPr marL="690372" indent="-571500">
              <a:buFont typeface="+mj-lt"/>
              <a:buAutoNum type="romanUcPeriod"/>
            </a:pPr>
            <a:r>
              <a:rPr lang="en-US" sz="2400" b="1" dirty="0"/>
              <a:t>Divine judgment on Judah because of their sin </a:t>
            </a:r>
            <a:r>
              <a:rPr lang="en-US" sz="2400" dirty="0"/>
              <a:t>(1:2-18)</a:t>
            </a:r>
          </a:p>
          <a:p>
            <a:pPr marL="982980" lvl="1" indent="-571500">
              <a:buFont typeface="+mj-lt"/>
              <a:buAutoNum type="alphaUcPeriod"/>
            </a:pPr>
            <a:r>
              <a:rPr lang="en-US" sz="2200" dirty="0"/>
              <a:t>The scope of judgement is all encompassing and the inclusion of all “idols” or ”stumbling blocks” will be wiped out (1:2-3)</a:t>
            </a:r>
          </a:p>
          <a:p>
            <a:pPr marL="982980" lvl="1" indent="-571500">
              <a:buFont typeface="+mj-lt"/>
              <a:buAutoNum type="alphaUcPeriod"/>
            </a:pPr>
            <a:r>
              <a:rPr lang="en-US" sz="2200" dirty="0"/>
              <a:t>Judgment will come upon all sinners… (1:4-13):</a:t>
            </a:r>
          </a:p>
          <a:p>
            <a:pPr marL="1248156" lvl="2" indent="-571500">
              <a:buFont typeface="+mj-lt"/>
              <a:buAutoNum type="arabicPeriod"/>
            </a:pPr>
            <a:r>
              <a:rPr lang="en-US" sz="2000" dirty="0"/>
              <a:t>Idolaters  (4-6)</a:t>
            </a:r>
          </a:p>
          <a:p>
            <a:pPr marL="1248156" lvl="2" indent="-571500">
              <a:buFont typeface="+mj-lt"/>
              <a:buAutoNum type="arabicPeriod"/>
            </a:pPr>
            <a:r>
              <a:rPr lang="en-US" sz="2000" dirty="0"/>
              <a:t>Worldly priests (7)</a:t>
            </a:r>
          </a:p>
          <a:p>
            <a:pPr marL="1248156" lvl="2" indent="-571500">
              <a:buFont typeface="+mj-lt"/>
              <a:buAutoNum type="arabicPeriod"/>
            </a:pPr>
            <a:r>
              <a:rPr lang="en-US" sz="2000" dirty="0"/>
              <a:t>Princes (7-8)</a:t>
            </a:r>
          </a:p>
          <a:p>
            <a:pPr marL="1248156" lvl="2" indent="-571500">
              <a:buFont typeface="+mj-lt"/>
              <a:buAutoNum type="arabicPeriod"/>
            </a:pPr>
            <a:r>
              <a:rPr lang="en-US" sz="2000" dirty="0"/>
              <a:t>Thieves (9)</a:t>
            </a:r>
          </a:p>
          <a:p>
            <a:pPr marL="1248156" lvl="2" indent="-571500">
              <a:buFont typeface="+mj-lt"/>
              <a:buAutoNum type="arabicPeriod"/>
            </a:pPr>
            <a:r>
              <a:rPr lang="en-US" sz="2000" dirty="0"/>
              <a:t>Traders (10-11)</a:t>
            </a:r>
          </a:p>
          <a:p>
            <a:pPr marL="1248156" lvl="2" indent="-571500">
              <a:buFont typeface="+mj-lt"/>
              <a:buAutoNum type="arabicPeriod"/>
            </a:pPr>
            <a:r>
              <a:rPr lang="en-US" sz="2000" dirty="0"/>
              <a:t>On indifferent and wealthy (12-13)</a:t>
            </a:r>
          </a:p>
          <a:p>
            <a:pPr marL="868680" lvl="1" indent="-457200">
              <a:buFont typeface="+mj-lt"/>
              <a:buAutoNum type="alphaUcPeriod"/>
            </a:pPr>
            <a:r>
              <a:rPr lang="en-US" sz="2200" dirty="0"/>
              <a:t>The great day of the Lord is near (1:14-18)</a:t>
            </a:r>
          </a:p>
          <a:p>
            <a:pPr marL="1133856" lvl="2" indent="-457200">
              <a:buFont typeface="+mj-lt"/>
              <a:buAutoNum type="arabicPeriod"/>
            </a:pPr>
            <a:r>
              <a:rPr lang="en-US" sz="2000" dirty="0"/>
              <a:t>A vivid day - all  who have sinned will reap the consequences (15-16). </a:t>
            </a:r>
          </a:p>
          <a:p>
            <a:pPr marL="1133856" lvl="2" indent="-457200">
              <a:buFont typeface="+mj-lt"/>
              <a:buAutoNum type="arabicPeriod"/>
            </a:pPr>
            <a:r>
              <a:rPr lang="en-US" sz="2000" dirty="0"/>
              <a:t>Money had had been used to bribe nations but God cannot be bribed (17-18)</a:t>
            </a:r>
          </a:p>
          <a:p>
            <a:pPr marL="118872" indent="0">
              <a:buNone/>
            </a:pPr>
            <a:endParaRPr lang="en-US" sz="2000" dirty="0"/>
          </a:p>
          <a:p>
            <a:pPr marL="1133856" lvl="2" indent="-457200">
              <a:buFont typeface="+mj-lt"/>
              <a:buAutoNum type="arabicPeriod"/>
            </a:pPr>
            <a:endParaRPr lang="en-US" sz="2000" dirty="0"/>
          </a:p>
          <a:p>
            <a:pPr marL="1133856" lvl="2" indent="-457200">
              <a:buFont typeface="+mj-lt"/>
              <a:buAutoNum type="arabicPeriod"/>
            </a:pPr>
            <a:endParaRPr lang="en-US" sz="2000" dirty="0"/>
          </a:p>
          <a:p>
            <a:pPr marL="1248156" lvl="2" indent="-571500">
              <a:buFont typeface="+mj-lt"/>
              <a:buAutoNum type="arabicPeriod"/>
            </a:pPr>
            <a:endParaRPr lang="en-US" sz="2000" dirty="0"/>
          </a:p>
          <a:p>
            <a:pPr marL="1248156" lvl="2" indent="-571500">
              <a:buFont typeface="+mj-lt"/>
              <a:buAutoNum type="arabicPeriod"/>
            </a:pPr>
            <a:endParaRPr lang="en-US" sz="2000" dirty="0"/>
          </a:p>
          <a:p>
            <a:pPr marL="1248156" lvl="2" indent="-571500">
              <a:buFont typeface="+mj-lt"/>
              <a:buAutoNum type="arabicPeriod"/>
            </a:pPr>
            <a:endParaRPr lang="en-US" sz="2000" dirty="0"/>
          </a:p>
          <a:p>
            <a:pPr marL="1248156" lvl="2" indent="-571500">
              <a:buFont typeface="+mj-lt"/>
              <a:buAutoNum type="arabicPeriod"/>
            </a:pPr>
            <a:endParaRPr lang="en-US" sz="2000" dirty="0"/>
          </a:p>
          <a:p>
            <a:pPr marL="690372" indent="-571500">
              <a:buFont typeface="+mj-lt"/>
              <a:buAutoNum type="arabicPeriod"/>
            </a:pPr>
            <a:endParaRPr lang="en-US" sz="2400" dirty="0"/>
          </a:p>
          <a:p>
            <a:pPr marL="982980" lvl="1" indent="-571500">
              <a:buFont typeface="+mj-lt"/>
              <a:buAutoNum type="alphaUcPeriod"/>
            </a:pPr>
            <a:endParaRPr lang="en-US" dirty="0"/>
          </a:p>
        </p:txBody>
      </p:sp>
    </p:spTree>
    <p:extLst>
      <p:ext uri="{BB962C8B-B14F-4D97-AF65-F5344CB8AC3E}">
        <p14:creationId xmlns:p14="http://schemas.microsoft.com/office/powerpoint/2010/main" val="160293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8E45C-EDC9-6D4B-A6B7-79C98EC0FCBB}"/>
              </a:ext>
            </a:extLst>
          </p:cNvPr>
          <p:cNvSpPr>
            <a:spLocks noGrp="1"/>
          </p:cNvSpPr>
          <p:nvPr>
            <p:ph type="title"/>
          </p:nvPr>
        </p:nvSpPr>
        <p:spPr>
          <a:xfrm>
            <a:off x="457200" y="609600"/>
            <a:ext cx="8229600" cy="1252728"/>
          </a:xfrm>
        </p:spPr>
        <p:txBody>
          <a:bodyPr>
            <a:noAutofit/>
          </a:bodyPr>
          <a:lstStyle/>
          <a:p>
            <a:r>
              <a:rPr lang="en-US" sz="3200" dirty="0"/>
              <a:t>The judgment and doom section (1:2-3:8) </a:t>
            </a:r>
            <a:br>
              <a:rPr lang="en-US" sz="3200" dirty="0"/>
            </a:br>
            <a:br>
              <a:rPr lang="en-US" sz="3200" dirty="0"/>
            </a:br>
            <a:endParaRPr lang="en-US" sz="3200" dirty="0"/>
          </a:p>
        </p:txBody>
      </p:sp>
      <p:sp>
        <p:nvSpPr>
          <p:cNvPr id="3" name="Content Placeholder 2">
            <a:extLst>
              <a:ext uri="{FF2B5EF4-FFF2-40B4-BE49-F238E27FC236}">
                <a16:creationId xmlns:a16="http://schemas.microsoft.com/office/drawing/2014/main" id="{A363A4D5-53E5-C546-BF95-27D1D1DF877E}"/>
              </a:ext>
            </a:extLst>
          </p:cNvPr>
          <p:cNvSpPr>
            <a:spLocks noGrp="1"/>
          </p:cNvSpPr>
          <p:nvPr>
            <p:ph idx="1"/>
          </p:nvPr>
        </p:nvSpPr>
        <p:spPr/>
        <p:txBody>
          <a:bodyPr/>
          <a:lstStyle/>
          <a:p>
            <a:pPr marL="690372" indent="-571500">
              <a:buFont typeface="+mj-lt"/>
              <a:buAutoNum type="romanUcPeriod" startAt="2"/>
            </a:pPr>
            <a:r>
              <a:rPr lang="en-US" sz="2800" b="1" dirty="0"/>
              <a:t>Invitation to repent (an urgent need) (2:1-3)</a:t>
            </a:r>
          </a:p>
          <a:p>
            <a:endParaRPr lang="en-US" sz="2800" dirty="0"/>
          </a:p>
          <a:p>
            <a:pPr marL="690372" indent="-571500">
              <a:buFont typeface="+mj-lt"/>
              <a:buAutoNum type="romanUcPeriod"/>
            </a:pPr>
            <a:endParaRPr lang="en-US" dirty="0"/>
          </a:p>
        </p:txBody>
      </p:sp>
      <p:sp>
        <p:nvSpPr>
          <p:cNvPr id="4" name="TextBox 3">
            <a:extLst>
              <a:ext uri="{FF2B5EF4-FFF2-40B4-BE49-F238E27FC236}">
                <a16:creationId xmlns:a16="http://schemas.microsoft.com/office/drawing/2014/main" id="{7575BE69-6986-8F40-BF95-89E8E75B786A}"/>
              </a:ext>
            </a:extLst>
          </p:cNvPr>
          <p:cNvSpPr txBox="1"/>
          <p:nvPr/>
        </p:nvSpPr>
        <p:spPr>
          <a:xfrm>
            <a:off x="457200" y="2590800"/>
            <a:ext cx="8566731" cy="2123658"/>
          </a:xfrm>
          <a:prstGeom prst="rect">
            <a:avLst/>
          </a:prstGeom>
          <a:noFill/>
          <a:ln w="57150">
            <a:solidFill>
              <a:srgbClr val="FFC000"/>
            </a:solidFill>
          </a:ln>
        </p:spPr>
        <p:txBody>
          <a:bodyPr wrap="square" rtlCol="0">
            <a:spAutoFit/>
          </a:bodyPr>
          <a:lstStyle/>
          <a:p>
            <a:r>
              <a:rPr lang="en-US" dirty="0"/>
              <a:t>“</a:t>
            </a:r>
            <a:r>
              <a:rPr lang="en-US" sz="2200" dirty="0"/>
              <a:t>Gather together, gather yourselves together, you shameful nation, 2 before the decree takes effect and that day passes like windblown chaff, before the Lord’s fierce anger comes upon you, before the day of the Lord’s wrath comes upon you.3 Seek the Lord, all you humble of the land,  you who do what he commands. Seek righteousness, seek humility; perhaps you will be sheltered on the day of the Lord’s anger” </a:t>
            </a:r>
          </a:p>
        </p:txBody>
      </p:sp>
    </p:spTree>
    <p:extLst>
      <p:ext uri="{BB962C8B-B14F-4D97-AF65-F5344CB8AC3E}">
        <p14:creationId xmlns:p14="http://schemas.microsoft.com/office/powerpoint/2010/main" val="214308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Zephaniah</a:t>
            </a:r>
          </a:p>
        </p:txBody>
      </p:sp>
      <p:sp>
        <p:nvSpPr>
          <p:cNvPr id="3" name="Content Placeholder 2"/>
          <p:cNvSpPr>
            <a:spLocks noGrp="1"/>
          </p:cNvSpPr>
          <p:nvPr>
            <p:ph idx="1"/>
          </p:nvPr>
        </p:nvSpPr>
        <p:spPr>
          <a:xfrm>
            <a:off x="914400" y="1447800"/>
            <a:ext cx="8229600" cy="5082809"/>
          </a:xfrm>
        </p:spPr>
        <p:txBody>
          <a:bodyPr/>
          <a:lstStyle/>
          <a:p>
            <a:pPr>
              <a:buNone/>
            </a:pPr>
            <a:r>
              <a:rPr lang="en-US"/>
              <a:t>	    </a:t>
            </a:r>
            <a:r>
              <a:rPr lang="en-US" sz="2400" b="1"/>
              <a:t> </a:t>
            </a:r>
            <a:endParaRPr lang="en-US" sz="1800" b="1"/>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152400" y="2667000"/>
            <a:ext cx="25908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009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0386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2197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239000" y="51816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400800"/>
            <a:ext cx="7315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343400"/>
            <a:ext cx="838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486400"/>
            <a:ext cx="838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cxnSp>
        <p:nvCxnSpPr>
          <p:cNvPr id="64" name="Straight Connector 63"/>
          <p:cNvCxnSpPr/>
          <p:nvPr/>
        </p:nvCxnSpPr>
        <p:spPr>
          <a:xfrm rot="5400000">
            <a:off x="3276600" y="31242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15" name="TextBox 114"/>
          <p:cNvSpPr txBox="1"/>
          <p:nvPr/>
        </p:nvSpPr>
        <p:spPr>
          <a:xfrm>
            <a:off x="1219200" y="3429000"/>
            <a:ext cx="1447800" cy="584775"/>
          </a:xfrm>
          <a:prstGeom prst="rect">
            <a:avLst/>
          </a:prstGeom>
          <a:noFill/>
        </p:spPr>
        <p:txBody>
          <a:bodyPr wrap="square" rtlCol="0">
            <a:spAutoFit/>
          </a:bodyPr>
          <a:lstStyle/>
          <a:p>
            <a:r>
              <a:rPr lang="en-US" sz="1600"/>
              <a:t>      Chapters</a:t>
            </a:r>
          </a:p>
          <a:p>
            <a:r>
              <a:rPr lang="en-US" sz="1600"/>
              <a:t>          1:2-18</a:t>
            </a:r>
          </a:p>
        </p:txBody>
      </p:sp>
      <p:sp>
        <p:nvSpPr>
          <p:cNvPr id="118" name="TextBox 117"/>
          <p:cNvSpPr txBox="1"/>
          <p:nvPr/>
        </p:nvSpPr>
        <p:spPr>
          <a:xfrm>
            <a:off x="5410200" y="3200400"/>
            <a:ext cx="1295400" cy="830997"/>
          </a:xfrm>
          <a:prstGeom prst="rect">
            <a:avLst/>
          </a:prstGeom>
          <a:noFill/>
        </p:spPr>
        <p:txBody>
          <a:bodyPr wrap="square" rtlCol="0">
            <a:spAutoFit/>
          </a:bodyPr>
          <a:lstStyle/>
          <a:p>
            <a:r>
              <a:rPr lang="en-US" sz="1600"/>
              <a:t>                 </a:t>
            </a:r>
            <a:br>
              <a:rPr lang="en-US" sz="1600"/>
            </a:br>
            <a:r>
              <a:rPr lang="en-US" sz="1600"/>
              <a:t>   Chapters</a:t>
            </a:r>
          </a:p>
          <a:p>
            <a:r>
              <a:rPr lang="en-US" sz="1600"/>
              <a:t>     2:16-3:8</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sp>
        <p:nvSpPr>
          <p:cNvPr id="44" name="TextBox 43"/>
          <p:cNvSpPr txBox="1"/>
          <p:nvPr/>
        </p:nvSpPr>
        <p:spPr>
          <a:xfrm>
            <a:off x="2895600" y="3124200"/>
            <a:ext cx="1600200" cy="892552"/>
          </a:xfrm>
          <a:prstGeom prst="rect">
            <a:avLst/>
          </a:prstGeom>
          <a:noFill/>
        </p:spPr>
        <p:txBody>
          <a:bodyPr wrap="square" rtlCol="0">
            <a:spAutoFit/>
          </a:bodyPr>
          <a:lstStyle/>
          <a:p>
            <a:r>
              <a:rPr lang="en-US"/>
              <a:t>                </a:t>
            </a:r>
            <a:br>
              <a:rPr lang="en-US"/>
            </a:br>
            <a:r>
              <a:rPr lang="en-US"/>
              <a:t>   </a:t>
            </a:r>
            <a:r>
              <a:rPr lang="en-US" sz="1600"/>
              <a:t>Chapters</a:t>
            </a:r>
          </a:p>
          <a:p>
            <a:r>
              <a:rPr lang="en-US" sz="1600"/>
              <a:t>       2:1-3</a:t>
            </a:r>
          </a:p>
        </p:txBody>
      </p:sp>
      <p:cxnSp>
        <p:nvCxnSpPr>
          <p:cNvPr id="67" name="Straight Connector 66"/>
          <p:cNvCxnSpPr/>
          <p:nvPr/>
        </p:nvCxnSpPr>
        <p:spPr>
          <a:xfrm rot="5400000">
            <a:off x="2057400" y="31242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4495800" y="31242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191000" y="3429000"/>
            <a:ext cx="2188479" cy="584775"/>
          </a:xfrm>
          <a:prstGeom prst="rect">
            <a:avLst/>
          </a:prstGeom>
          <a:noFill/>
        </p:spPr>
        <p:txBody>
          <a:bodyPr wrap="square" rtlCol="0">
            <a:spAutoFit/>
          </a:bodyPr>
          <a:lstStyle/>
          <a:p>
            <a:r>
              <a:rPr lang="en-US" sz="1600"/>
              <a:t>Chapters</a:t>
            </a:r>
          </a:p>
          <a:p>
            <a:r>
              <a:rPr lang="en-US" sz="1600"/>
              <a:t>    2:4-15</a:t>
            </a:r>
          </a:p>
        </p:txBody>
      </p:sp>
      <p:cxnSp>
        <p:nvCxnSpPr>
          <p:cNvPr id="39" name="Straight Connector 38"/>
          <p:cNvCxnSpPr/>
          <p:nvPr/>
        </p:nvCxnSpPr>
        <p:spPr>
          <a:xfrm rot="5400000">
            <a:off x="5353050" y="2647950"/>
            <a:ext cx="2590800" cy="1905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629400" y="3429000"/>
            <a:ext cx="1600201" cy="584775"/>
          </a:xfrm>
          <a:prstGeom prst="rect">
            <a:avLst/>
          </a:prstGeom>
          <a:noFill/>
        </p:spPr>
        <p:txBody>
          <a:bodyPr wrap="square" rtlCol="0">
            <a:spAutoFit/>
          </a:bodyPr>
          <a:lstStyle/>
          <a:p>
            <a:r>
              <a:rPr lang="en-US" sz="1600"/>
              <a:t>          Chapters </a:t>
            </a:r>
          </a:p>
          <a:p>
            <a:r>
              <a:rPr lang="en-US" sz="1600"/>
              <a:t>             3:9-20</a:t>
            </a:r>
          </a:p>
        </p:txBody>
      </p:sp>
      <p:cxnSp>
        <p:nvCxnSpPr>
          <p:cNvPr id="47" name="Straight Connector 46"/>
          <p:cNvCxnSpPr/>
          <p:nvPr/>
        </p:nvCxnSpPr>
        <p:spPr>
          <a:xfrm>
            <a:off x="0" y="4648200"/>
            <a:ext cx="838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0" y="4953000"/>
            <a:ext cx="8382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0" y="579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2514600" y="4648200"/>
            <a:ext cx="609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3581400" y="4495800"/>
            <a:ext cx="914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6057900" y="44577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2819400" y="1447800"/>
            <a:ext cx="3200400" cy="369332"/>
          </a:xfrm>
          <a:prstGeom prst="rect">
            <a:avLst/>
          </a:prstGeom>
          <a:noFill/>
        </p:spPr>
        <p:txBody>
          <a:bodyPr wrap="square" rtlCol="0">
            <a:spAutoFit/>
          </a:bodyPr>
          <a:lstStyle/>
          <a:p>
            <a:r>
              <a:rPr lang="en-US">
                <a:latin typeface="Arial Black" pitchFamily="34" charset="0"/>
              </a:rPr>
              <a:t> Judgment and Doom</a:t>
            </a:r>
          </a:p>
        </p:txBody>
      </p:sp>
      <p:sp>
        <p:nvSpPr>
          <p:cNvPr id="91" name="TextBox 90"/>
          <p:cNvSpPr txBox="1"/>
          <p:nvPr/>
        </p:nvSpPr>
        <p:spPr>
          <a:xfrm>
            <a:off x="1143000" y="1752600"/>
            <a:ext cx="5791200" cy="584775"/>
          </a:xfrm>
          <a:prstGeom prst="rect">
            <a:avLst/>
          </a:prstGeom>
          <a:noFill/>
        </p:spPr>
        <p:txBody>
          <a:bodyPr wrap="square" rtlCol="0">
            <a:spAutoFit/>
          </a:bodyPr>
          <a:lstStyle/>
          <a:p>
            <a:r>
              <a:rPr lang="en-US" sz="1600" i="1"/>
              <a:t>“</a:t>
            </a:r>
            <a:r>
              <a:rPr lang="en-US" sz="1600" b="1" i="1"/>
              <a:t>I will completely remove all things From the face of the earth,”</a:t>
            </a:r>
          </a:p>
          <a:p>
            <a:r>
              <a:rPr lang="en-US" sz="1600" b="1" i="1"/>
              <a:t>                                            declares the Lord.” (NASV)</a:t>
            </a:r>
          </a:p>
        </p:txBody>
      </p:sp>
      <p:sp>
        <p:nvSpPr>
          <p:cNvPr id="96" name="TextBox 95"/>
          <p:cNvSpPr txBox="1"/>
          <p:nvPr/>
        </p:nvSpPr>
        <p:spPr>
          <a:xfrm rot="234024">
            <a:off x="743243" y="1688652"/>
            <a:ext cx="430887" cy="2075327"/>
          </a:xfrm>
          <a:prstGeom prst="rect">
            <a:avLst/>
          </a:prstGeom>
          <a:noFill/>
        </p:spPr>
        <p:txBody>
          <a:bodyPr vert="vert270" wrap="square" rtlCol="0">
            <a:spAutoFit/>
          </a:bodyPr>
          <a:lstStyle/>
          <a:p>
            <a:r>
              <a:rPr lang="en-US" sz="1600"/>
              <a:t>INTRODUCTION (1:1)</a:t>
            </a:r>
          </a:p>
        </p:txBody>
      </p:sp>
      <p:sp>
        <p:nvSpPr>
          <p:cNvPr id="98" name="TextBox 97"/>
          <p:cNvSpPr txBox="1"/>
          <p:nvPr/>
        </p:nvSpPr>
        <p:spPr>
          <a:xfrm>
            <a:off x="1600200" y="4038600"/>
            <a:ext cx="1981200" cy="369332"/>
          </a:xfrm>
          <a:prstGeom prst="rect">
            <a:avLst/>
          </a:prstGeom>
          <a:noFill/>
        </p:spPr>
        <p:txBody>
          <a:bodyPr wrap="square" rtlCol="0">
            <a:spAutoFit/>
          </a:bodyPr>
          <a:lstStyle/>
          <a:p>
            <a:r>
              <a:rPr lang="en-US"/>
              <a:t>                Judah</a:t>
            </a:r>
          </a:p>
        </p:txBody>
      </p:sp>
      <p:sp>
        <p:nvSpPr>
          <p:cNvPr id="101" name="TextBox 100"/>
          <p:cNvSpPr txBox="1"/>
          <p:nvPr/>
        </p:nvSpPr>
        <p:spPr>
          <a:xfrm>
            <a:off x="4724400" y="4038600"/>
            <a:ext cx="1295400" cy="369332"/>
          </a:xfrm>
          <a:prstGeom prst="rect">
            <a:avLst/>
          </a:prstGeom>
          <a:noFill/>
        </p:spPr>
        <p:txBody>
          <a:bodyPr wrap="square" rtlCol="0">
            <a:spAutoFit/>
          </a:bodyPr>
          <a:lstStyle/>
          <a:p>
            <a:r>
              <a:rPr lang="en-US"/>
              <a:t>  Nations</a:t>
            </a:r>
          </a:p>
        </p:txBody>
      </p:sp>
      <p:sp>
        <p:nvSpPr>
          <p:cNvPr id="102" name="TextBox 101"/>
          <p:cNvSpPr txBox="1"/>
          <p:nvPr/>
        </p:nvSpPr>
        <p:spPr>
          <a:xfrm>
            <a:off x="6934200" y="4038600"/>
            <a:ext cx="1060227" cy="369332"/>
          </a:xfrm>
          <a:prstGeom prst="rect">
            <a:avLst/>
          </a:prstGeom>
          <a:noFill/>
        </p:spPr>
        <p:txBody>
          <a:bodyPr wrap="none" rtlCol="0">
            <a:spAutoFit/>
          </a:bodyPr>
          <a:lstStyle/>
          <a:p>
            <a:r>
              <a:rPr lang="en-US"/>
              <a:t>Remnant</a:t>
            </a:r>
          </a:p>
        </p:txBody>
      </p:sp>
      <p:sp>
        <p:nvSpPr>
          <p:cNvPr id="103" name="TextBox 102"/>
          <p:cNvSpPr txBox="1"/>
          <p:nvPr/>
        </p:nvSpPr>
        <p:spPr>
          <a:xfrm>
            <a:off x="1447800" y="4343400"/>
            <a:ext cx="685800" cy="369332"/>
          </a:xfrm>
          <a:prstGeom prst="rect">
            <a:avLst/>
          </a:prstGeom>
          <a:noFill/>
        </p:spPr>
        <p:txBody>
          <a:bodyPr wrap="square" rtlCol="0">
            <a:spAutoFit/>
          </a:bodyPr>
          <a:lstStyle/>
          <a:p>
            <a:r>
              <a:rPr lang="en-US"/>
              <a:t>   Sin</a:t>
            </a:r>
          </a:p>
        </p:txBody>
      </p:sp>
      <p:sp>
        <p:nvSpPr>
          <p:cNvPr id="104" name="TextBox 103"/>
          <p:cNvSpPr txBox="1"/>
          <p:nvPr/>
        </p:nvSpPr>
        <p:spPr>
          <a:xfrm>
            <a:off x="2895600" y="4343400"/>
            <a:ext cx="927830" cy="369332"/>
          </a:xfrm>
          <a:prstGeom prst="rect">
            <a:avLst/>
          </a:prstGeom>
          <a:noFill/>
        </p:spPr>
        <p:txBody>
          <a:bodyPr wrap="square" rtlCol="0">
            <a:spAutoFit/>
          </a:bodyPr>
          <a:lstStyle/>
          <a:p>
            <a:r>
              <a:rPr lang="en-US"/>
              <a:t>    Hope</a:t>
            </a:r>
          </a:p>
        </p:txBody>
      </p:sp>
      <p:sp>
        <p:nvSpPr>
          <p:cNvPr id="105" name="TextBox 104"/>
          <p:cNvSpPr txBox="1"/>
          <p:nvPr/>
        </p:nvSpPr>
        <p:spPr>
          <a:xfrm>
            <a:off x="4495800" y="4343400"/>
            <a:ext cx="1447800" cy="369332"/>
          </a:xfrm>
          <a:prstGeom prst="rect">
            <a:avLst/>
          </a:prstGeom>
          <a:noFill/>
        </p:spPr>
        <p:txBody>
          <a:bodyPr wrap="square" rtlCol="0">
            <a:spAutoFit/>
          </a:bodyPr>
          <a:lstStyle/>
          <a:p>
            <a:r>
              <a:rPr lang="en-US"/>
              <a:t>    Desolation</a:t>
            </a:r>
          </a:p>
        </p:txBody>
      </p:sp>
      <p:sp>
        <p:nvSpPr>
          <p:cNvPr id="106" name="TextBox 105"/>
          <p:cNvSpPr txBox="1"/>
          <p:nvPr/>
        </p:nvSpPr>
        <p:spPr>
          <a:xfrm>
            <a:off x="6858000" y="4343400"/>
            <a:ext cx="1297471" cy="369332"/>
          </a:xfrm>
          <a:prstGeom prst="rect">
            <a:avLst/>
          </a:prstGeom>
          <a:noFill/>
        </p:spPr>
        <p:txBody>
          <a:bodyPr wrap="none" rtlCol="0">
            <a:spAutoFit/>
          </a:bodyPr>
          <a:lstStyle/>
          <a:p>
            <a:r>
              <a:rPr lang="en-US"/>
              <a:t>Restoration</a:t>
            </a:r>
          </a:p>
        </p:txBody>
      </p:sp>
      <p:sp>
        <p:nvSpPr>
          <p:cNvPr id="107" name="TextBox 106"/>
          <p:cNvSpPr txBox="1"/>
          <p:nvPr/>
        </p:nvSpPr>
        <p:spPr>
          <a:xfrm>
            <a:off x="990600" y="4648200"/>
            <a:ext cx="2003445" cy="338554"/>
          </a:xfrm>
          <a:prstGeom prst="rect">
            <a:avLst/>
          </a:prstGeom>
          <a:noFill/>
        </p:spPr>
        <p:txBody>
          <a:bodyPr wrap="square" rtlCol="0">
            <a:spAutoFit/>
          </a:bodyPr>
          <a:lstStyle/>
          <a:p>
            <a:r>
              <a:rPr lang="en-US" sz="1600" i="1"/>
              <a:t>“The day of the Lord”</a:t>
            </a:r>
          </a:p>
        </p:txBody>
      </p:sp>
      <p:sp>
        <p:nvSpPr>
          <p:cNvPr id="108" name="TextBox 107"/>
          <p:cNvSpPr txBox="1"/>
          <p:nvPr/>
        </p:nvSpPr>
        <p:spPr>
          <a:xfrm>
            <a:off x="2971800" y="4648200"/>
            <a:ext cx="914400" cy="338554"/>
          </a:xfrm>
          <a:prstGeom prst="rect">
            <a:avLst/>
          </a:prstGeom>
          <a:noFill/>
        </p:spPr>
        <p:txBody>
          <a:bodyPr wrap="square" rtlCol="0">
            <a:spAutoFit/>
          </a:bodyPr>
          <a:lstStyle/>
          <a:p>
            <a:r>
              <a:rPr lang="en-US" sz="1600" i="1"/>
              <a:t>   “Seek”</a:t>
            </a:r>
          </a:p>
        </p:txBody>
      </p:sp>
      <p:sp>
        <p:nvSpPr>
          <p:cNvPr id="109" name="TextBox 108"/>
          <p:cNvSpPr txBox="1"/>
          <p:nvPr/>
        </p:nvSpPr>
        <p:spPr>
          <a:xfrm>
            <a:off x="4953000" y="4648200"/>
            <a:ext cx="710259" cy="338554"/>
          </a:xfrm>
          <a:prstGeom prst="rect">
            <a:avLst/>
          </a:prstGeom>
          <a:noFill/>
        </p:spPr>
        <p:txBody>
          <a:bodyPr wrap="none" rtlCol="0">
            <a:spAutoFit/>
          </a:bodyPr>
          <a:lstStyle/>
          <a:p>
            <a:r>
              <a:rPr lang="en-US" sz="1600" i="1"/>
              <a:t>“Woe”</a:t>
            </a:r>
          </a:p>
        </p:txBody>
      </p:sp>
      <p:sp>
        <p:nvSpPr>
          <p:cNvPr id="111" name="TextBox 110"/>
          <p:cNvSpPr txBox="1"/>
          <p:nvPr/>
        </p:nvSpPr>
        <p:spPr>
          <a:xfrm>
            <a:off x="6477000" y="4648200"/>
            <a:ext cx="2129338" cy="338554"/>
          </a:xfrm>
          <a:prstGeom prst="rect">
            <a:avLst/>
          </a:prstGeom>
          <a:noFill/>
        </p:spPr>
        <p:txBody>
          <a:bodyPr wrap="square" rtlCol="0">
            <a:spAutoFit/>
          </a:bodyPr>
          <a:lstStyle/>
          <a:p>
            <a:r>
              <a:rPr lang="en-US" sz="1600" i="1"/>
              <a:t>“The Lord is with you”</a:t>
            </a:r>
          </a:p>
        </p:txBody>
      </p:sp>
      <p:sp>
        <p:nvSpPr>
          <p:cNvPr id="123" name="TextBox 122"/>
          <p:cNvSpPr txBox="1"/>
          <p:nvPr/>
        </p:nvSpPr>
        <p:spPr>
          <a:xfrm>
            <a:off x="1066800" y="5791200"/>
            <a:ext cx="7249215" cy="584775"/>
          </a:xfrm>
          <a:prstGeom prst="rect">
            <a:avLst/>
          </a:prstGeom>
          <a:noFill/>
        </p:spPr>
        <p:txBody>
          <a:bodyPr wrap="square" rtlCol="0">
            <a:spAutoFit/>
          </a:bodyPr>
          <a:lstStyle/>
          <a:p>
            <a:r>
              <a:rPr lang="en-US" sz="1600"/>
              <a:t>Judgment and doom are certain unless there is repentance before God.  Only then</a:t>
            </a:r>
            <a:br>
              <a:rPr lang="en-US" sz="1600"/>
            </a:br>
            <a:r>
              <a:rPr lang="en-US" sz="1600"/>
              <a:t>                                                            can there be hope and restoration</a:t>
            </a:r>
          </a:p>
        </p:txBody>
      </p:sp>
      <p:sp>
        <p:nvSpPr>
          <p:cNvPr id="125" name="TextBox 124"/>
          <p:cNvSpPr txBox="1"/>
          <p:nvPr/>
        </p:nvSpPr>
        <p:spPr>
          <a:xfrm>
            <a:off x="990600" y="5410200"/>
            <a:ext cx="7930606" cy="369332"/>
          </a:xfrm>
          <a:prstGeom prst="rect">
            <a:avLst/>
          </a:prstGeom>
          <a:noFill/>
        </p:spPr>
        <p:txBody>
          <a:bodyPr wrap="square" rtlCol="0">
            <a:spAutoFit/>
          </a:bodyPr>
          <a:lstStyle/>
          <a:p>
            <a:r>
              <a:rPr lang="en-US" sz="1600" i="1"/>
              <a:t>			           </a:t>
            </a:r>
            <a:r>
              <a:rPr lang="en-US" b="1" i="1"/>
              <a:t>1:14; 2:3 </a:t>
            </a:r>
          </a:p>
        </p:txBody>
      </p:sp>
      <p:sp>
        <p:nvSpPr>
          <p:cNvPr id="127" name="TextBox 126"/>
          <p:cNvSpPr txBox="1"/>
          <p:nvPr/>
        </p:nvSpPr>
        <p:spPr>
          <a:xfrm>
            <a:off x="1371600" y="4953000"/>
            <a:ext cx="6735113" cy="584775"/>
          </a:xfrm>
          <a:prstGeom prst="rect">
            <a:avLst/>
          </a:prstGeom>
          <a:noFill/>
        </p:spPr>
        <p:txBody>
          <a:bodyPr wrap="square" rtlCol="0">
            <a:spAutoFit/>
          </a:bodyPr>
          <a:lstStyle/>
          <a:p>
            <a:r>
              <a:rPr lang="en-US" sz="1600" i="1"/>
              <a:t>“At that time…The Lord thy God in the midst of thee is mighty…will undo all that            </a:t>
            </a:r>
            <a:br>
              <a:rPr lang="en-US" sz="1600" i="1"/>
            </a:br>
            <a:r>
              <a:rPr lang="en-US" sz="1600" i="1"/>
              <a:t>                                                     afflict thee.”  (3:15-20) </a:t>
            </a:r>
          </a:p>
        </p:txBody>
      </p:sp>
      <p:sp>
        <p:nvSpPr>
          <p:cNvPr id="128" name="TextBox 127"/>
          <p:cNvSpPr txBox="1"/>
          <p:nvPr/>
        </p:nvSpPr>
        <p:spPr>
          <a:xfrm>
            <a:off x="1447800" y="2362200"/>
            <a:ext cx="1447800" cy="830997"/>
          </a:xfrm>
          <a:prstGeom prst="rect">
            <a:avLst/>
          </a:prstGeom>
          <a:noFill/>
        </p:spPr>
        <p:txBody>
          <a:bodyPr wrap="square" rtlCol="0">
            <a:spAutoFit/>
          </a:bodyPr>
          <a:lstStyle/>
          <a:p>
            <a:r>
              <a:rPr lang="en-US" sz="1600"/>
              <a:t>     DIVINE </a:t>
            </a:r>
          </a:p>
          <a:p>
            <a:r>
              <a:rPr lang="en-US" sz="1600"/>
              <a:t>JUDGMENT </a:t>
            </a:r>
          </a:p>
          <a:p>
            <a:r>
              <a:rPr lang="en-US" sz="1600"/>
              <a:t>  ON JUDAH</a:t>
            </a:r>
          </a:p>
        </p:txBody>
      </p:sp>
      <p:sp>
        <p:nvSpPr>
          <p:cNvPr id="129" name="TextBox 128"/>
          <p:cNvSpPr txBox="1"/>
          <p:nvPr/>
        </p:nvSpPr>
        <p:spPr>
          <a:xfrm>
            <a:off x="2895600" y="2438400"/>
            <a:ext cx="1535009" cy="338554"/>
          </a:xfrm>
          <a:prstGeom prst="rect">
            <a:avLst/>
          </a:prstGeom>
          <a:noFill/>
        </p:spPr>
        <p:txBody>
          <a:bodyPr wrap="square" rtlCol="0">
            <a:spAutoFit/>
          </a:bodyPr>
          <a:lstStyle/>
          <a:p>
            <a:r>
              <a:rPr lang="en-US" sz="1600"/>
              <a:t>  INVITATION</a:t>
            </a:r>
          </a:p>
        </p:txBody>
      </p:sp>
      <p:sp>
        <p:nvSpPr>
          <p:cNvPr id="130" name="TextBox 129"/>
          <p:cNvSpPr txBox="1"/>
          <p:nvPr/>
        </p:nvSpPr>
        <p:spPr>
          <a:xfrm>
            <a:off x="4114800" y="2438400"/>
            <a:ext cx="1473596" cy="830997"/>
          </a:xfrm>
          <a:prstGeom prst="rect">
            <a:avLst/>
          </a:prstGeom>
          <a:noFill/>
        </p:spPr>
        <p:txBody>
          <a:bodyPr wrap="square" rtlCol="0">
            <a:spAutoFit/>
          </a:bodyPr>
          <a:lstStyle/>
          <a:p>
            <a:r>
              <a:rPr lang="en-US" sz="1600"/>
              <a:t>SURE DOOM</a:t>
            </a:r>
          </a:p>
          <a:p>
            <a:r>
              <a:rPr lang="en-US" sz="1600"/>
              <a:t>           OF </a:t>
            </a:r>
          </a:p>
          <a:p>
            <a:r>
              <a:rPr lang="en-US" sz="1600"/>
              <a:t>    NATIONS</a:t>
            </a:r>
          </a:p>
        </p:txBody>
      </p:sp>
      <p:sp>
        <p:nvSpPr>
          <p:cNvPr id="131" name="TextBox 130"/>
          <p:cNvSpPr txBox="1"/>
          <p:nvPr/>
        </p:nvSpPr>
        <p:spPr>
          <a:xfrm>
            <a:off x="5334000" y="2438400"/>
            <a:ext cx="1447800" cy="830997"/>
          </a:xfrm>
          <a:prstGeom prst="rect">
            <a:avLst/>
          </a:prstGeom>
          <a:noFill/>
        </p:spPr>
        <p:txBody>
          <a:bodyPr wrap="square" rtlCol="0">
            <a:spAutoFit/>
          </a:bodyPr>
          <a:lstStyle/>
          <a:p>
            <a:r>
              <a:rPr lang="en-US" sz="1600"/>
              <a:t>SURE DOOM</a:t>
            </a:r>
          </a:p>
          <a:p>
            <a:r>
              <a:rPr lang="en-US" sz="1600"/>
              <a:t>           OF</a:t>
            </a:r>
          </a:p>
          <a:p>
            <a:r>
              <a:rPr lang="en-US" sz="1600"/>
              <a:t>JERUSALEM</a:t>
            </a:r>
          </a:p>
        </p:txBody>
      </p:sp>
      <p:sp>
        <p:nvSpPr>
          <p:cNvPr id="134" name="TextBox 133"/>
          <p:cNvSpPr txBox="1"/>
          <p:nvPr/>
        </p:nvSpPr>
        <p:spPr>
          <a:xfrm>
            <a:off x="6934200" y="1447800"/>
            <a:ext cx="1514967" cy="584775"/>
          </a:xfrm>
          <a:prstGeom prst="rect">
            <a:avLst/>
          </a:prstGeom>
          <a:noFill/>
        </p:spPr>
        <p:txBody>
          <a:bodyPr wrap="none" rtlCol="0">
            <a:spAutoFit/>
          </a:bodyPr>
          <a:lstStyle/>
          <a:p>
            <a:r>
              <a:rPr lang="en-US" sz="1600">
                <a:latin typeface="Arial Black" pitchFamily="34" charset="0"/>
              </a:rPr>
              <a:t>   Joy and</a:t>
            </a:r>
          </a:p>
          <a:p>
            <a:r>
              <a:rPr lang="en-US" sz="1600">
                <a:latin typeface="Arial Black" pitchFamily="34" charset="0"/>
              </a:rPr>
              <a:t>Deliverance</a:t>
            </a:r>
          </a:p>
        </p:txBody>
      </p:sp>
      <p:sp>
        <p:nvSpPr>
          <p:cNvPr id="135" name="TextBox 134"/>
          <p:cNvSpPr txBox="1"/>
          <p:nvPr/>
        </p:nvSpPr>
        <p:spPr>
          <a:xfrm>
            <a:off x="6858000" y="2438400"/>
            <a:ext cx="1676400" cy="830997"/>
          </a:xfrm>
          <a:prstGeom prst="rect">
            <a:avLst/>
          </a:prstGeom>
          <a:noFill/>
        </p:spPr>
        <p:txBody>
          <a:bodyPr wrap="square" rtlCol="0">
            <a:spAutoFit/>
          </a:bodyPr>
          <a:lstStyle/>
          <a:p>
            <a:r>
              <a:rPr lang="en-US" sz="1600"/>
              <a:t>    KINGDOM </a:t>
            </a:r>
          </a:p>
          <a:p>
            <a:r>
              <a:rPr lang="en-US" sz="1600"/>
              <a:t>    PROMISES</a:t>
            </a:r>
          </a:p>
          <a:p>
            <a:r>
              <a:rPr lang="en-US" sz="1600"/>
              <a:t>TO REMANANT</a:t>
            </a:r>
          </a:p>
        </p:txBody>
      </p:sp>
      <p:sp>
        <p:nvSpPr>
          <p:cNvPr id="136" name="TextBox 135"/>
          <p:cNvSpPr txBox="1"/>
          <p:nvPr/>
        </p:nvSpPr>
        <p:spPr>
          <a:xfrm>
            <a:off x="0" y="4038600"/>
            <a:ext cx="1143000" cy="369332"/>
          </a:xfrm>
          <a:prstGeom prst="rect">
            <a:avLst/>
          </a:prstGeom>
          <a:noFill/>
        </p:spPr>
        <p:txBody>
          <a:bodyPr wrap="square" rtlCol="0">
            <a:spAutoFit/>
          </a:bodyPr>
          <a:lstStyle/>
          <a:p>
            <a:r>
              <a:rPr lang="en-US" b="1"/>
              <a:t>        </a:t>
            </a:r>
            <a:r>
              <a:rPr lang="en-US" sz="1600" b="1"/>
              <a:t>Scope</a:t>
            </a:r>
          </a:p>
        </p:txBody>
      </p:sp>
      <p:sp>
        <p:nvSpPr>
          <p:cNvPr id="137" name="TextBox 136"/>
          <p:cNvSpPr txBox="1"/>
          <p:nvPr/>
        </p:nvSpPr>
        <p:spPr>
          <a:xfrm>
            <a:off x="152400" y="4343400"/>
            <a:ext cx="1015881" cy="338554"/>
          </a:xfrm>
          <a:prstGeom prst="rect">
            <a:avLst/>
          </a:prstGeom>
          <a:noFill/>
        </p:spPr>
        <p:txBody>
          <a:bodyPr wrap="square" rtlCol="0">
            <a:spAutoFit/>
          </a:bodyPr>
          <a:lstStyle/>
          <a:p>
            <a:r>
              <a:rPr lang="en-US" sz="1600" b="1"/>
              <a:t>   Subject</a:t>
            </a:r>
          </a:p>
        </p:txBody>
      </p:sp>
      <p:sp>
        <p:nvSpPr>
          <p:cNvPr id="138" name="TextBox 137"/>
          <p:cNvSpPr txBox="1"/>
          <p:nvPr/>
        </p:nvSpPr>
        <p:spPr>
          <a:xfrm>
            <a:off x="0" y="4648200"/>
            <a:ext cx="1118063" cy="338554"/>
          </a:xfrm>
          <a:prstGeom prst="rect">
            <a:avLst/>
          </a:prstGeom>
          <a:noFill/>
        </p:spPr>
        <p:txBody>
          <a:bodyPr wrap="none" rtlCol="0">
            <a:spAutoFit/>
          </a:bodyPr>
          <a:lstStyle/>
          <a:p>
            <a:r>
              <a:rPr lang="en-US" sz="1600" b="1"/>
              <a:t>Key Words</a:t>
            </a:r>
          </a:p>
        </p:txBody>
      </p:sp>
      <p:sp>
        <p:nvSpPr>
          <p:cNvPr id="139" name="TextBox 138"/>
          <p:cNvSpPr txBox="1"/>
          <p:nvPr/>
        </p:nvSpPr>
        <p:spPr>
          <a:xfrm>
            <a:off x="0" y="5029200"/>
            <a:ext cx="1219200" cy="338554"/>
          </a:xfrm>
          <a:prstGeom prst="rect">
            <a:avLst/>
          </a:prstGeom>
          <a:noFill/>
        </p:spPr>
        <p:txBody>
          <a:bodyPr wrap="square" rtlCol="0">
            <a:spAutoFit/>
          </a:bodyPr>
          <a:lstStyle/>
          <a:p>
            <a:r>
              <a:rPr lang="en-US" sz="1600" b="1"/>
              <a:t>        Theme</a:t>
            </a:r>
          </a:p>
        </p:txBody>
      </p:sp>
      <p:sp>
        <p:nvSpPr>
          <p:cNvPr id="142" name="TextBox 141"/>
          <p:cNvSpPr txBox="1"/>
          <p:nvPr/>
        </p:nvSpPr>
        <p:spPr>
          <a:xfrm>
            <a:off x="0" y="5486400"/>
            <a:ext cx="1124923" cy="338554"/>
          </a:xfrm>
          <a:prstGeom prst="rect">
            <a:avLst/>
          </a:prstGeom>
          <a:noFill/>
        </p:spPr>
        <p:txBody>
          <a:bodyPr wrap="none" rtlCol="0">
            <a:spAutoFit/>
          </a:bodyPr>
          <a:lstStyle/>
          <a:p>
            <a:r>
              <a:rPr lang="en-US" sz="1600" b="1"/>
              <a:t>Key Verses</a:t>
            </a:r>
          </a:p>
        </p:txBody>
      </p:sp>
      <p:sp>
        <p:nvSpPr>
          <p:cNvPr id="143" name="TextBox 142"/>
          <p:cNvSpPr txBox="1"/>
          <p:nvPr/>
        </p:nvSpPr>
        <p:spPr>
          <a:xfrm>
            <a:off x="0" y="5791200"/>
            <a:ext cx="1322169" cy="584775"/>
          </a:xfrm>
          <a:prstGeom prst="rect">
            <a:avLst/>
          </a:prstGeom>
          <a:noFill/>
        </p:spPr>
        <p:txBody>
          <a:bodyPr wrap="square" rtlCol="0">
            <a:spAutoFit/>
          </a:bodyPr>
          <a:lstStyle/>
          <a:p>
            <a:r>
              <a:rPr lang="en-US" sz="1600"/>
              <a:t>   </a:t>
            </a:r>
            <a:r>
              <a:rPr lang="en-US" sz="1600" b="1"/>
              <a:t>Christ in</a:t>
            </a:r>
          </a:p>
          <a:p>
            <a:r>
              <a:rPr lang="en-US" sz="1600" b="1"/>
              <a:t>Zephaniah</a:t>
            </a:r>
          </a:p>
        </p:txBody>
      </p:sp>
      <p:sp>
        <p:nvSpPr>
          <p:cNvPr id="4" name="TextBox 3">
            <a:extLst>
              <a:ext uri="{FF2B5EF4-FFF2-40B4-BE49-F238E27FC236}">
                <a16:creationId xmlns:a16="http://schemas.microsoft.com/office/drawing/2014/main" id="{D974B5FF-9174-8F4A-8357-48AB0C797055}"/>
              </a:ext>
            </a:extLst>
          </p:cNvPr>
          <p:cNvSpPr txBox="1"/>
          <p:nvPr/>
        </p:nvSpPr>
        <p:spPr>
          <a:xfrm>
            <a:off x="-12643" y="1524000"/>
            <a:ext cx="828253" cy="1938992"/>
          </a:xfrm>
          <a:prstGeom prst="rect">
            <a:avLst/>
          </a:prstGeom>
          <a:noFill/>
          <a:ln w="57150">
            <a:solidFill>
              <a:schemeClr val="bg1"/>
            </a:solidFill>
          </a:ln>
        </p:spPr>
        <p:txBody>
          <a:bodyPr wrap="square" rtlCol="0">
            <a:spAutoFit/>
          </a:bodyPr>
          <a:lstStyle/>
          <a:p>
            <a:r>
              <a:rPr lang="en-US" sz="1200"/>
              <a:t>The only </a:t>
            </a:r>
          </a:p>
          <a:p>
            <a:pPr algn="ctr"/>
            <a:r>
              <a:rPr lang="en-US" sz="1200"/>
              <a:t>prophet with royal lineage - great-great- grandson of Hezekiah</a:t>
            </a:r>
          </a:p>
          <a:p>
            <a:pPr algn="ctr"/>
            <a:endParaRPr lang="en-US" sz="1200"/>
          </a:p>
        </p:txBody>
      </p:sp>
      <p:sp>
        <p:nvSpPr>
          <p:cNvPr id="6" name="TextBox 5">
            <a:extLst>
              <a:ext uri="{FF2B5EF4-FFF2-40B4-BE49-F238E27FC236}">
                <a16:creationId xmlns:a16="http://schemas.microsoft.com/office/drawing/2014/main" id="{7226B92C-76B7-5E43-9E73-DA1D73FF66B0}"/>
              </a:ext>
            </a:extLst>
          </p:cNvPr>
          <p:cNvSpPr txBox="1"/>
          <p:nvPr/>
        </p:nvSpPr>
        <p:spPr>
          <a:xfrm>
            <a:off x="6629400" y="561945"/>
            <a:ext cx="1945982" cy="400110"/>
          </a:xfrm>
          <a:prstGeom prst="rect">
            <a:avLst/>
          </a:prstGeom>
          <a:solidFill>
            <a:srgbClr val="FFC000"/>
          </a:solidFill>
          <a:ln>
            <a:solidFill>
              <a:schemeClr val="accent1"/>
            </a:solidFill>
          </a:ln>
        </p:spPr>
        <p:txBody>
          <a:bodyPr wrap="none" rtlCol="0">
            <a:spAutoFit/>
          </a:bodyPr>
          <a:lstStyle/>
          <a:p>
            <a:r>
              <a:rPr lang="en-US" sz="2000" b="1"/>
              <a:t>“Jehovah hides</a:t>
            </a:r>
            <a:r>
              <a:rPr lang="en-US" sz="2000"/>
              <a:t>”</a:t>
            </a:r>
          </a:p>
        </p:txBody>
      </p:sp>
      <p:sp>
        <p:nvSpPr>
          <p:cNvPr id="7" name="TextBox 6">
            <a:extLst>
              <a:ext uri="{FF2B5EF4-FFF2-40B4-BE49-F238E27FC236}">
                <a16:creationId xmlns:a16="http://schemas.microsoft.com/office/drawing/2014/main" id="{5A2D7A13-09F0-0C49-AEBE-74E99D913D96}"/>
              </a:ext>
            </a:extLst>
          </p:cNvPr>
          <p:cNvSpPr txBox="1"/>
          <p:nvPr/>
        </p:nvSpPr>
        <p:spPr>
          <a:xfrm>
            <a:off x="1447800" y="561945"/>
            <a:ext cx="1457450" cy="369332"/>
          </a:xfrm>
          <a:prstGeom prst="rect">
            <a:avLst/>
          </a:prstGeom>
          <a:solidFill>
            <a:srgbClr val="FFC000"/>
          </a:solidFill>
        </p:spPr>
        <p:txBody>
          <a:bodyPr wrap="none" rtlCol="0">
            <a:spAutoFit/>
          </a:bodyPr>
          <a:lstStyle/>
          <a:p>
            <a:r>
              <a:rPr lang="en-US" b="1"/>
              <a:t>Circa 630 BC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94AB5-2F06-0A48-AEB8-790A1C6617EA}"/>
              </a:ext>
            </a:extLst>
          </p:cNvPr>
          <p:cNvSpPr>
            <a:spLocks noGrp="1"/>
          </p:cNvSpPr>
          <p:nvPr>
            <p:ph type="title"/>
          </p:nvPr>
        </p:nvSpPr>
        <p:spPr>
          <a:xfrm>
            <a:off x="457200" y="609600"/>
            <a:ext cx="8229600" cy="798576"/>
          </a:xfrm>
        </p:spPr>
        <p:txBody>
          <a:bodyPr>
            <a:normAutofit fontScale="90000"/>
          </a:bodyPr>
          <a:lstStyle/>
          <a:p>
            <a:r>
              <a:rPr lang="en-US" sz="3200" dirty="0"/>
              <a:t>The judgment and doom section (1:2-3:8) </a:t>
            </a:r>
            <a:br>
              <a:rPr lang="en-US" sz="3200" dirty="0"/>
            </a:br>
            <a:br>
              <a:rPr lang="en-US" sz="3200" dirty="0"/>
            </a:br>
            <a:endParaRPr lang="en-US" sz="3200" dirty="0"/>
          </a:p>
        </p:txBody>
      </p:sp>
      <p:sp>
        <p:nvSpPr>
          <p:cNvPr id="3" name="Content Placeholder 2">
            <a:extLst>
              <a:ext uri="{FF2B5EF4-FFF2-40B4-BE49-F238E27FC236}">
                <a16:creationId xmlns:a16="http://schemas.microsoft.com/office/drawing/2014/main" id="{FB0B4D50-CF6F-EB49-9C62-E0244B8A3795}"/>
              </a:ext>
            </a:extLst>
          </p:cNvPr>
          <p:cNvSpPr>
            <a:spLocks noGrp="1"/>
          </p:cNvSpPr>
          <p:nvPr>
            <p:ph idx="1"/>
          </p:nvPr>
        </p:nvSpPr>
        <p:spPr/>
        <p:txBody>
          <a:bodyPr/>
          <a:lstStyle/>
          <a:p>
            <a:pPr marL="690372" indent="-571500">
              <a:buFont typeface="+mj-lt"/>
              <a:buAutoNum type="romanUcPeriod" startAt="3"/>
            </a:pPr>
            <a:r>
              <a:rPr lang="en-US" sz="2400" b="1" dirty="0"/>
              <a:t>Sure doom of the nations (2:4-15)</a:t>
            </a:r>
          </a:p>
          <a:p>
            <a:pPr marL="982980" lvl="1" indent="-571500">
              <a:buFont typeface="+mj-lt"/>
              <a:buAutoNum type="alphaUcPeriod"/>
            </a:pPr>
            <a:r>
              <a:rPr lang="en-US" sz="2200" dirty="0"/>
              <a:t>The Philistines (Gaza) - west (2:4-7)</a:t>
            </a:r>
          </a:p>
          <a:p>
            <a:pPr marL="982980" lvl="1" indent="-571500">
              <a:buFont typeface="+mj-lt"/>
              <a:buAutoNum type="alphaUcPeriod"/>
            </a:pPr>
            <a:r>
              <a:rPr lang="en-US" sz="2200" dirty="0"/>
              <a:t>The Moabites and Ammonites - east (2:8-11)</a:t>
            </a:r>
          </a:p>
          <a:p>
            <a:pPr marL="982980" lvl="1" indent="-571500">
              <a:buFont typeface="+mj-lt"/>
              <a:buAutoNum type="alphaUcPeriod"/>
            </a:pPr>
            <a:r>
              <a:rPr lang="en-US" sz="2200" dirty="0"/>
              <a:t>The Ethiopians - south (2:12)</a:t>
            </a:r>
          </a:p>
          <a:p>
            <a:pPr marL="982980" lvl="1" indent="-571500">
              <a:buFont typeface="+mj-lt"/>
              <a:buAutoNum type="alphaUcPeriod"/>
            </a:pPr>
            <a:r>
              <a:rPr lang="en-US" sz="2200" dirty="0"/>
              <a:t>The Assyrians  - north (2:13-15)</a:t>
            </a:r>
          </a:p>
          <a:p>
            <a:pPr marL="690372" indent="-571500">
              <a:buFont typeface="+mj-lt"/>
              <a:buAutoNum type="romanUcPeriod" startAt="3"/>
            </a:pPr>
            <a:r>
              <a:rPr lang="en-US" sz="2200" b="1" dirty="0"/>
              <a:t>Sure doom of Judah - she would not be spared (3:1-7)</a:t>
            </a:r>
          </a:p>
          <a:p>
            <a:pPr marL="690372" indent="-571500">
              <a:buFont typeface="+mj-lt"/>
              <a:buAutoNum type="romanUcPeriod" startAt="3"/>
            </a:pPr>
            <a:endParaRPr lang="en-US" sz="2200" b="1" dirty="0"/>
          </a:p>
          <a:p>
            <a:pPr marL="690372" indent="-571500">
              <a:buFont typeface="+mj-lt"/>
              <a:buAutoNum type="romanUcPeriod" startAt="3"/>
            </a:pPr>
            <a:endParaRPr lang="en-US" dirty="0"/>
          </a:p>
        </p:txBody>
      </p:sp>
      <p:sp>
        <p:nvSpPr>
          <p:cNvPr id="4" name="TextBox 3">
            <a:extLst>
              <a:ext uri="{FF2B5EF4-FFF2-40B4-BE49-F238E27FC236}">
                <a16:creationId xmlns:a16="http://schemas.microsoft.com/office/drawing/2014/main" id="{115BD922-C02E-324F-82C7-86BC58ACD5C6}"/>
              </a:ext>
            </a:extLst>
          </p:cNvPr>
          <p:cNvSpPr txBox="1"/>
          <p:nvPr/>
        </p:nvSpPr>
        <p:spPr>
          <a:xfrm>
            <a:off x="990600" y="4419600"/>
            <a:ext cx="7543800" cy="1785104"/>
          </a:xfrm>
          <a:prstGeom prst="rect">
            <a:avLst/>
          </a:prstGeom>
          <a:noFill/>
          <a:ln w="57150">
            <a:solidFill>
              <a:srgbClr val="FFC000"/>
            </a:solidFill>
          </a:ln>
        </p:spPr>
        <p:txBody>
          <a:bodyPr wrap="square" rtlCol="0">
            <a:spAutoFit/>
          </a:bodyPr>
          <a:lstStyle/>
          <a:p>
            <a:r>
              <a:rPr lang="en-US" sz="2200" dirty="0"/>
              <a:t>“</a:t>
            </a:r>
            <a:r>
              <a:rPr lang="en-US" sz="2200" b="1" dirty="0"/>
              <a:t>Therefore wait for me</a:t>
            </a:r>
            <a:r>
              <a:rPr lang="en-US" sz="2200" dirty="0"/>
              <a:t>,”  declares the Lord, “for the day I will stand up to testify. I have decided to assemble the nations, to gather the kingdoms and to pour out my wrath on them—all my fierce anger. The whole world will be consumed by the fire of my jealous anger” (3:8)</a:t>
            </a:r>
          </a:p>
        </p:txBody>
      </p:sp>
    </p:spTree>
    <p:extLst>
      <p:ext uri="{BB962C8B-B14F-4D97-AF65-F5344CB8AC3E}">
        <p14:creationId xmlns:p14="http://schemas.microsoft.com/office/powerpoint/2010/main" val="282300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Purity of worship - “calling on the name of the Lord”  (3:9) </a:t>
            </a:r>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075057"/>
            <a:ext cx="7848600" cy="769441"/>
          </a:xfrm>
          <a:prstGeom prst="rect">
            <a:avLst/>
          </a:prstGeom>
          <a:noFill/>
          <a:ln w="57150">
            <a:solidFill>
              <a:srgbClr val="FFC000"/>
            </a:solidFill>
          </a:ln>
        </p:spPr>
        <p:txBody>
          <a:bodyPr wrap="square" rtlCol="0">
            <a:spAutoFit/>
          </a:bodyPr>
          <a:lstStyle/>
          <a:p>
            <a:r>
              <a:rPr lang="en-US" sz="2200" dirty="0"/>
              <a:t>“Then I </a:t>
            </a:r>
            <a:r>
              <a:rPr lang="en-US" sz="2200" b="1" dirty="0"/>
              <a:t>will purify the lips of the peoples</a:t>
            </a:r>
            <a:r>
              <a:rPr lang="en-US" sz="2200" dirty="0"/>
              <a:t>, that all of them may call on the name of the Lord and serve him shoulder to shoulder” </a:t>
            </a:r>
          </a:p>
        </p:txBody>
      </p:sp>
    </p:spTree>
    <p:extLst>
      <p:ext uri="{BB962C8B-B14F-4D97-AF65-F5344CB8AC3E}">
        <p14:creationId xmlns:p14="http://schemas.microsoft.com/office/powerpoint/2010/main" val="73875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Universal (wherever they are) commitment to God (3:9b)</a:t>
            </a:r>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075057"/>
            <a:ext cx="7848600" cy="769441"/>
          </a:xfrm>
          <a:prstGeom prst="rect">
            <a:avLst/>
          </a:prstGeom>
          <a:noFill/>
          <a:ln w="57150">
            <a:solidFill>
              <a:srgbClr val="FFC000"/>
            </a:solidFill>
          </a:ln>
        </p:spPr>
        <p:txBody>
          <a:bodyPr wrap="square" rtlCol="0">
            <a:spAutoFit/>
          </a:bodyPr>
          <a:lstStyle/>
          <a:p>
            <a:r>
              <a:rPr lang="en-US" sz="2200" dirty="0"/>
              <a:t>“Then I will purify the lips of the peoples, that all of them may call on the name of the Lord and serve him </a:t>
            </a:r>
            <a:r>
              <a:rPr lang="en-US" sz="2200" b="1" dirty="0"/>
              <a:t>shoulder to shoulder</a:t>
            </a:r>
            <a:r>
              <a:rPr lang="en-US" sz="2200" dirty="0"/>
              <a:t>” </a:t>
            </a:r>
          </a:p>
        </p:txBody>
      </p:sp>
    </p:spTree>
    <p:extLst>
      <p:ext uri="{BB962C8B-B14F-4D97-AF65-F5344CB8AC3E}">
        <p14:creationId xmlns:p14="http://schemas.microsoft.com/office/powerpoint/2010/main" val="224442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Worldwide (Gentiles) unity (3:10)</a:t>
            </a:r>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075057"/>
            <a:ext cx="7848600" cy="769441"/>
          </a:xfrm>
          <a:prstGeom prst="rect">
            <a:avLst/>
          </a:prstGeom>
          <a:noFill/>
          <a:ln w="57150">
            <a:solidFill>
              <a:srgbClr val="FFC000"/>
            </a:solidFill>
          </a:ln>
        </p:spPr>
        <p:txBody>
          <a:bodyPr wrap="square" rtlCol="0">
            <a:spAutoFit/>
          </a:bodyPr>
          <a:lstStyle/>
          <a:p>
            <a:r>
              <a:rPr lang="en-US" sz="2200" dirty="0"/>
              <a:t>“From beyond the rivers of Cush (Ethiopia) my worshipers, my scattered people, will bring me offerings” </a:t>
            </a:r>
          </a:p>
        </p:txBody>
      </p:sp>
    </p:spTree>
    <p:extLst>
      <p:ext uri="{BB962C8B-B14F-4D97-AF65-F5344CB8AC3E}">
        <p14:creationId xmlns:p14="http://schemas.microsoft.com/office/powerpoint/2010/main" val="343710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No more shame (3:11)</a:t>
            </a:r>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075057"/>
            <a:ext cx="7848600" cy="1446550"/>
          </a:xfrm>
          <a:prstGeom prst="rect">
            <a:avLst/>
          </a:prstGeom>
          <a:noFill/>
          <a:ln w="57150">
            <a:solidFill>
              <a:srgbClr val="FFC000"/>
            </a:solidFill>
          </a:ln>
        </p:spPr>
        <p:txBody>
          <a:bodyPr wrap="square" rtlCol="0">
            <a:spAutoFit/>
          </a:bodyPr>
          <a:lstStyle/>
          <a:p>
            <a:r>
              <a:rPr lang="en-US" sz="2200" dirty="0"/>
              <a:t>“On that day you, Jerusalem, will not be put to shame (feel no shame) for all the wrongs you have done to me, because I will remove from you your arrogant boasters” (separated from the stubborn and rebellious) </a:t>
            </a:r>
          </a:p>
        </p:txBody>
      </p:sp>
    </p:spTree>
    <p:extLst>
      <p:ext uri="{BB962C8B-B14F-4D97-AF65-F5344CB8AC3E}">
        <p14:creationId xmlns:p14="http://schemas.microsoft.com/office/powerpoint/2010/main" val="32133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Gentle humility (those left after removing the proud, 11) (3:12)</a:t>
            </a:r>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075057"/>
            <a:ext cx="7848600" cy="769441"/>
          </a:xfrm>
          <a:prstGeom prst="rect">
            <a:avLst/>
          </a:prstGeom>
          <a:noFill/>
          <a:ln w="57150">
            <a:solidFill>
              <a:srgbClr val="FFC000"/>
            </a:solidFill>
          </a:ln>
        </p:spPr>
        <p:txBody>
          <a:bodyPr wrap="square" rtlCol="0">
            <a:spAutoFit/>
          </a:bodyPr>
          <a:lstStyle/>
          <a:p>
            <a:r>
              <a:rPr lang="en-US" sz="2200" dirty="0"/>
              <a:t>“But I will leave within you the meek and humble. </a:t>
            </a:r>
            <a:r>
              <a:rPr lang="en-US" sz="2200" b="1" dirty="0"/>
              <a:t>The remnant </a:t>
            </a:r>
            <a:r>
              <a:rPr lang="en-US" sz="2200" dirty="0"/>
              <a:t>of Israel will trust in the name of the Lord.” </a:t>
            </a:r>
          </a:p>
        </p:txBody>
      </p:sp>
    </p:spTree>
    <p:extLst>
      <p:ext uri="{BB962C8B-B14F-4D97-AF65-F5344CB8AC3E}">
        <p14:creationId xmlns:p14="http://schemas.microsoft.com/office/powerpoint/2010/main" val="76642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No more impurity - a picture of holiness and security (we are the flock and He is the Good Shepherd) (3:13)</a:t>
            </a:r>
          </a:p>
        </p:txBody>
      </p:sp>
      <p:sp>
        <p:nvSpPr>
          <p:cNvPr id="4" name="TextBox 3">
            <a:extLst>
              <a:ext uri="{FF2B5EF4-FFF2-40B4-BE49-F238E27FC236}">
                <a16:creationId xmlns:a16="http://schemas.microsoft.com/office/drawing/2014/main" id="{9E836C21-6076-234B-B702-18F3482CD302}"/>
              </a:ext>
            </a:extLst>
          </p:cNvPr>
          <p:cNvSpPr txBox="1"/>
          <p:nvPr/>
        </p:nvSpPr>
        <p:spPr>
          <a:xfrm>
            <a:off x="854439" y="3657600"/>
            <a:ext cx="7848600" cy="1107996"/>
          </a:xfrm>
          <a:prstGeom prst="rect">
            <a:avLst/>
          </a:prstGeom>
          <a:noFill/>
          <a:ln w="57150">
            <a:solidFill>
              <a:srgbClr val="FFC000"/>
            </a:solidFill>
          </a:ln>
        </p:spPr>
        <p:txBody>
          <a:bodyPr wrap="square" rtlCol="0">
            <a:spAutoFit/>
          </a:bodyPr>
          <a:lstStyle/>
          <a:p>
            <a:r>
              <a:rPr lang="en-US" sz="2200" dirty="0"/>
              <a:t>“They will do no wrong; they will tell no lies. A deceitful tongue</a:t>
            </a:r>
          </a:p>
          <a:p>
            <a:r>
              <a:rPr lang="en-US" sz="2200" dirty="0"/>
              <a:t> will not be found in their mouths.  They will eat and lie down</a:t>
            </a:r>
          </a:p>
          <a:p>
            <a:r>
              <a:rPr lang="en-US" sz="2200" dirty="0"/>
              <a:t>and no one will make them afraid.” </a:t>
            </a:r>
          </a:p>
        </p:txBody>
      </p:sp>
    </p:spTree>
    <p:extLst>
      <p:ext uri="{BB962C8B-B14F-4D97-AF65-F5344CB8AC3E}">
        <p14:creationId xmlns:p14="http://schemas.microsoft.com/office/powerpoint/2010/main" val="158973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Heartfelt joy for “daughter of Zion” (Jerusalem) in the NT---the people of God) (3:14)</a:t>
            </a:r>
          </a:p>
        </p:txBody>
      </p:sp>
      <p:sp>
        <p:nvSpPr>
          <p:cNvPr id="4" name="TextBox 3">
            <a:extLst>
              <a:ext uri="{FF2B5EF4-FFF2-40B4-BE49-F238E27FC236}">
                <a16:creationId xmlns:a16="http://schemas.microsoft.com/office/drawing/2014/main" id="{9E836C21-6076-234B-B702-18F3482CD302}"/>
              </a:ext>
            </a:extLst>
          </p:cNvPr>
          <p:cNvSpPr txBox="1"/>
          <p:nvPr/>
        </p:nvSpPr>
        <p:spPr>
          <a:xfrm>
            <a:off x="864433" y="3653879"/>
            <a:ext cx="7848600" cy="769441"/>
          </a:xfrm>
          <a:prstGeom prst="rect">
            <a:avLst/>
          </a:prstGeom>
          <a:noFill/>
          <a:ln w="57150">
            <a:solidFill>
              <a:srgbClr val="FFC000"/>
            </a:solidFill>
          </a:ln>
        </p:spPr>
        <p:txBody>
          <a:bodyPr wrap="square" rtlCol="0">
            <a:spAutoFit/>
          </a:bodyPr>
          <a:lstStyle/>
          <a:p>
            <a:r>
              <a:rPr lang="en-US" sz="2200" dirty="0"/>
              <a:t>“Sing, Daughter Zion; shout aloud, Israel! Be glad and rejoice with all your heart, Daughter Jerusalem!.” </a:t>
            </a:r>
          </a:p>
        </p:txBody>
      </p:sp>
    </p:spTree>
    <p:extLst>
      <p:ext uri="{BB962C8B-B14F-4D97-AF65-F5344CB8AC3E}">
        <p14:creationId xmlns:p14="http://schemas.microsoft.com/office/powerpoint/2010/main" val="247919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No more divine judgement or earthly enemies (they will have been cleared away) (3:15a)</a:t>
            </a:r>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431073"/>
            <a:ext cx="7848600" cy="769441"/>
          </a:xfrm>
          <a:prstGeom prst="rect">
            <a:avLst/>
          </a:prstGeom>
          <a:noFill/>
          <a:ln w="57150">
            <a:solidFill>
              <a:srgbClr val="FFC000"/>
            </a:solidFill>
          </a:ln>
        </p:spPr>
        <p:txBody>
          <a:bodyPr wrap="square" rtlCol="0">
            <a:spAutoFit/>
          </a:bodyPr>
          <a:lstStyle/>
          <a:p>
            <a:r>
              <a:rPr lang="en-US" sz="2200" dirty="0"/>
              <a:t>“The Lord has taken away your punishment, he has turned back your enemy..” </a:t>
            </a:r>
          </a:p>
        </p:txBody>
      </p:sp>
    </p:spTree>
    <p:extLst>
      <p:ext uri="{BB962C8B-B14F-4D97-AF65-F5344CB8AC3E}">
        <p14:creationId xmlns:p14="http://schemas.microsoft.com/office/powerpoint/2010/main" val="349526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The Lord’s personal presence as King of Israel (3:15b)</a:t>
            </a:r>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075057"/>
            <a:ext cx="7848600" cy="769441"/>
          </a:xfrm>
          <a:prstGeom prst="rect">
            <a:avLst/>
          </a:prstGeom>
          <a:noFill/>
          <a:ln w="57150">
            <a:solidFill>
              <a:srgbClr val="FFC000"/>
            </a:solidFill>
          </a:ln>
        </p:spPr>
        <p:txBody>
          <a:bodyPr wrap="square" rtlCol="0">
            <a:spAutoFit/>
          </a:bodyPr>
          <a:lstStyle/>
          <a:p>
            <a:r>
              <a:rPr lang="en-US" sz="2200" dirty="0"/>
              <a:t>“The Lord, the King of Israel, is with you; never again will you fear any harm..” </a:t>
            </a:r>
          </a:p>
        </p:txBody>
      </p:sp>
    </p:spTree>
    <p:extLst>
      <p:ext uri="{BB962C8B-B14F-4D97-AF65-F5344CB8AC3E}">
        <p14:creationId xmlns:p14="http://schemas.microsoft.com/office/powerpoint/2010/main" val="179767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When Did They Prophecy?</a:t>
            </a:r>
          </a:p>
        </p:txBody>
      </p:sp>
      <p:sp>
        <p:nvSpPr>
          <p:cNvPr id="5" name="Text Placeholder 4"/>
          <p:cNvSpPr>
            <a:spLocks noGrp="1"/>
          </p:cNvSpPr>
          <p:nvPr>
            <p:ph type="body" idx="1"/>
          </p:nvPr>
        </p:nvSpPr>
        <p:spPr/>
        <p:txBody>
          <a:bodyPr/>
          <a:lstStyle/>
          <a:p>
            <a:r>
              <a:rPr lang="en-US"/>
              <a:t>Canonical Order</a:t>
            </a:r>
          </a:p>
        </p:txBody>
      </p:sp>
      <p:sp>
        <p:nvSpPr>
          <p:cNvPr id="6" name="Content Placeholder 5"/>
          <p:cNvSpPr>
            <a:spLocks noGrp="1"/>
          </p:cNvSpPr>
          <p:nvPr>
            <p:ph sz="half" idx="2"/>
          </p:nvPr>
        </p:nvSpPr>
        <p:spPr/>
        <p:txBody>
          <a:bodyPr>
            <a:normAutofit fontScale="92500" lnSpcReduction="10000"/>
          </a:bodyPr>
          <a:lstStyle/>
          <a:p>
            <a:pPr marL="576072" indent="-457200">
              <a:buFont typeface="+mj-lt"/>
              <a:buAutoNum type="arabicPeriod"/>
            </a:pPr>
            <a:r>
              <a:rPr lang="en-US"/>
              <a:t>Hosea</a:t>
            </a:r>
          </a:p>
          <a:p>
            <a:pPr marL="576072" indent="-457200">
              <a:buFont typeface="+mj-lt"/>
              <a:buAutoNum type="arabicPeriod"/>
            </a:pPr>
            <a:r>
              <a:rPr lang="en-US"/>
              <a:t>Joel</a:t>
            </a:r>
          </a:p>
          <a:p>
            <a:pPr marL="576072" indent="-457200">
              <a:buFont typeface="+mj-lt"/>
              <a:buAutoNum type="arabicPeriod"/>
            </a:pPr>
            <a:r>
              <a:rPr lang="en-US"/>
              <a:t>Amos</a:t>
            </a:r>
          </a:p>
          <a:p>
            <a:pPr marL="576072" indent="-457200">
              <a:buFont typeface="+mj-lt"/>
              <a:buAutoNum type="arabicPeriod"/>
            </a:pPr>
            <a:r>
              <a:rPr lang="en-US"/>
              <a:t>Obadiah</a:t>
            </a:r>
          </a:p>
          <a:p>
            <a:pPr marL="576072" indent="-457200">
              <a:buFont typeface="+mj-lt"/>
              <a:buAutoNum type="arabicPeriod"/>
            </a:pPr>
            <a:r>
              <a:rPr lang="en-US"/>
              <a:t>Jonah</a:t>
            </a:r>
          </a:p>
          <a:p>
            <a:pPr marL="576072" indent="-457200">
              <a:buFont typeface="+mj-lt"/>
              <a:buAutoNum type="arabicPeriod"/>
            </a:pPr>
            <a:r>
              <a:rPr lang="en-US"/>
              <a:t>Micah</a:t>
            </a:r>
          </a:p>
          <a:p>
            <a:pPr marL="576072" indent="-457200">
              <a:buFont typeface="+mj-lt"/>
              <a:buAutoNum type="arabicPeriod"/>
            </a:pPr>
            <a:r>
              <a:rPr lang="en-US"/>
              <a:t>Nahum</a:t>
            </a:r>
          </a:p>
          <a:p>
            <a:pPr marL="576072" indent="-457200">
              <a:buFont typeface="+mj-lt"/>
              <a:buAutoNum type="arabicPeriod"/>
            </a:pPr>
            <a:r>
              <a:rPr lang="en-US"/>
              <a:t>Habakkuk</a:t>
            </a:r>
          </a:p>
          <a:p>
            <a:pPr marL="576072" indent="-457200">
              <a:buFont typeface="+mj-lt"/>
              <a:buAutoNum type="arabicPeriod"/>
            </a:pPr>
            <a:r>
              <a:rPr lang="en-US" b="1"/>
              <a:t>Zephaniah</a:t>
            </a:r>
          </a:p>
          <a:p>
            <a:pPr marL="576072" indent="-457200">
              <a:buFont typeface="+mj-lt"/>
              <a:buAutoNum type="arabicPeriod"/>
            </a:pPr>
            <a:r>
              <a:rPr lang="en-US"/>
              <a:t>Haggai</a:t>
            </a:r>
          </a:p>
          <a:p>
            <a:pPr marL="576072" indent="-457200">
              <a:buFont typeface="+mj-lt"/>
              <a:buAutoNum type="arabicPeriod"/>
            </a:pPr>
            <a:r>
              <a:rPr lang="en-US"/>
              <a:t>Zechariah</a:t>
            </a:r>
          </a:p>
          <a:p>
            <a:pPr marL="576072" indent="-457200">
              <a:buFont typeface="+mj-lt"/>
              <a:buAutoNum type="arabicPeriod"/>
            </a:pPr>
            <a:r>
              <a:rPr lang="en-US"/>
              <a:t>Malachi</a:t>
            </a:r>
          </a:p>
        </p:txBody>
      </p:sp>
      <p:sp>
        <p:nvSpPr>
          <p:cNvPr id="7" name="Text Placeholder 6"/>
          <p:cNvSpPr>
            <a:spLocks noGrp="1"/>
          </p:cNvSpPr>
          <p:nvPr>
            <p:ph type="body" sz="quarter" idx="3"/>
          </p:nvPr>
        </p:nvSpPr>
        <p:spPr/>
        <p:txBody>
          <a:bodyPr/>
          <a:lstStyle/>
          <a:p>
            <a:r>
              <a:rPr lang="en-US"/>
              <a:t>Chronological order</a:t>
            </a:r>
          </a:p>
        </p:txBody>
      </p:sp>
      <p:sp>
        <p:nvSpPr>
          <p:cNvPr id="8" name="Content Placeholder 7"/>
          <p:cNvSpPr>
            <a:spLocks noGrp="1"/>
          </p:cNvSpPr>
          <p:nvPr>
            <p:ph sz="quarter" idx="4"/>
          </p:nvPr>
        </p:nvSpPr>
        <p:spPr/>
        <p:txBody>
          <a:bodyPr>
            <a:normAutofit fontScale="92500" lnSpcReduction="10000"/>
          </a:bodyPr>
          <a:lstStyle/>
          <a:p>
            <a:pPr marL="576072" indent="-457200">
              <a:buFont typeface="+mj-lt"/>
              <a:buAutoNum type="arabicPeriod"/>
            </a:pPr>
            <a:r>
              <a:rPr lang="en-US"/>
              <a:t>Obadiah</a:t>
            </a:r>
          </a:p>
          <a:p>
            <a:pPr marL="576072" indent="-457200">
              <a:buFont typeface="+mj-lt"/>
              <a:buAutoNum type="arabicPeriod"/>
            </a:pPr>
            <a:r>
              <a:rPr lang="en-US"/>
              <a:t>Joel</a:t>
            </a:r>
          </a:p>
          <a:p>
            <a:pPr marL="576072" indent="-457200">
              <a:buFont typeface="+mj-lt"/>
              <a:buAutoNum type="arabicPeriod"/>
            </a:pPr>
            <a:r>
              <a:rPr lang="en-US"/>
              <a:t>Jonah</a:t>
            </a:r>
          </a:p>
          <a:p>
            <a:pPr marL="576072" indent="-457200">
              <a:buFont typeface="+mj-lt"/>
              <a:buAutoNum type="arabicPeriod"/>
            </a:pPr>
            <a:r>
              <a:rPr lang="en-US"/>
              <a:t>Amos</a:t>
            </a:r>
          </a:p>
          <a:p>
            <a:pPr marL="576072" indent="-457200">
              <a:buFont typeface="+mj-lt"/>
              <a:buAutoNum type="arabicPeriod"/>
            </a:pPr>
            <a:r>
              <a:rPr lang="en-US"/>
              <a:t>Hosea</a:t>
            </a:r>
          </a:p>
          <a:p>
            <a:pPr marL="576072" indent="-457200">
              <a:buFont typeface="+mj-lt"/>
              <a:buAutoNum type="arabicPeriod"/>
            </a:pPr>
            <a:r>
              <a:rPr lang="en-US"/>
              <a:t>Micah</a:t>
            </a:r>
          </a:p>
          <a:p>
            <a:pPr marL="576072" indent="-457200">
              <a:buFont typeface="+mj-lt"/>
              <a:buAutoNum type="arabicPeriod"/>
            </a:pPr>
            <a:r>
              <a:rPr lang="en-US"/>
              <a:t>Nahum</a:t>
            </a:r>
          </a:p>
          <a:p>
            <a:pPr marL="576072" indent="-457200">
              <a:buFont typeface="+mj-lt"/>
              <a:buAutoNum type="arabicPeriod"/>
            </a:pPr>
            <a:r>
              <a:rPr lang="en-US" b="1"/>
              <a:t>Zephaniah</a:t>
            </a:r>
          </a:p>
          <a:p>
            <a:pPr marL="576072" indent="-457200">
              <a:buFont typeface="+mj-lt"/>
              <a:buAutoNum type="arabicPeriod"/>
            </a:pPr>
            <a:r>
              <a:rPr lang="en-US"/>
              <a:t>Habakkuk</a:t>
            </a:r>
          </a:p>
          <a:p>
            <a:pPr marL="576072" indent="-457200">
              <a:buFont typeface="+mj-lt"/>
              <a:buAutoNum type="arabicPeriod"/>
            </a:pPr>
            <a:r>
              <a:rPr lang="en-US"/>
              <a:t>Haggai</a:t>
            </a:r>
          </a:p>
          <a:p>
            <a:pPr marL="576072" indent="-457200">
              <a:buFont typeface="+mj-lt"/>
              <a:buAutoNum type="arabicPeriod"/>
            </a:pPr>
            <a:r>
              <a:rPr lang="en-US"/>
              <a:t>Zechariah</a:t>
            </a:r>
          </a:p>
          <a:p>
            <a:pPr marL="576072" indent="-457200">
              <a:buFont typeface="+mj-lt"/>
              <a:buAutoNum type="arabicPeriod"/>
            </a:pPr>
            <a:r>
              <a:rPr lang="en-US"/>
              <a:t>Malachi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No more fear; the enemy has been cast out (3:16-17)</a:t>
            </a:r>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*Reference is to the Jews coming out of Babylon (538 B.C.) </a:t>
            </a:r>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075057"/>
            <a:ext cx="7848600" cy="1785104"/>
          </a:xfrm>
          <a:prstGeom prst="rect">
            <a:avLst/>
          </a:prstGeom>
          <a:noFill/>
          <a:ln w="57150">
            <a:solidFill>
              <a:srgbClr val="FFC000"/>
            </a:solidFill>
          </a:ln>
        </p:spPr>
        <p:txBody>
          <a:bodyPr wrap="square" rtlCol="0">
            <a:spAutoFit/>
          </a:bodyPr>
          <a:lstStyle/>
          <a:p>
            <a:r>
              <a:rPr lang="en-US" sz="2200" dirty="0"/>
              <a:t>“On that day they will say to Jerusalem, “Do not fear, Zion;  do not let your hands hang limp. The Lord your God is with you, the Mighty (victorious Warrior) who saves. He will take great delight in you; in his love he will no longer rebuke you, but will rejoice over you with singing.” </a:t>
            </a:r>
          </a:p>
        </p:txBody>
      </p:sp>
    </p:spTree>
    <p:extLst>
      <p:ext uri="{BB962C8B-B14F-4D97-AF65-F5344CB8AC3E}">
        <p14:creationId xmlns:p14="http://schemas.microsoft.com/office/powerpoint/2010/main" val="336610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Exaltation of those in despair  (3:18-19)</a:t>
            </a:r>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075057"/>
            <a:ext cx="7848600" cy="1785104"/>
          </a:xfrm>
          <a:prstGeom prst="rect">
            <a:avLst/>
          </a:prstGeom>
          <a:noFill/>
          <a:ln w="57150">
            <a:solidFill>
              <a:srgbClr val="FFC000"/>
            </a:solidFill>
          </a:ln>
        </p:spPr>
        <p:txBody>
          <a:bodyPr wrap="square" rtlCol="0">
            <a:spAutoFit/>
          </a:bodyPr>
          <a:lstStyle/>
          <a:p>
            <a:r>
              <a:rPr lang="en-US" sz="2200" dirty="0"/>
              <a:t>“I will remove from you all who mourn over the loss of your appointed festivals, which is a burden and reproach for you.19 At that time </a:t>
            </a:r>
            <a:r>
              <a:rPr lang="en-US" sz="2200" b="1" dirty="0"/>
              <a:t>I will deal with all who oppressed you</a:t>
            </a:r>
            <a:r>
              <a:rPr lang="en-US" sz="2200" dirty="0"/>
              <a:t>. I will rescue the lame; I will gather the exiles. I will give them praise and honor in every land where they have suffered shame.” </a:t>
            </a:r>
          </a:p>
        </p:txBody>
      </p:sp>
    </p:spTree>
    <p:extLst>
      <p:ext uri="{BB962C8B-B14F-4D97-AF65-F5344CB8AC3E}">
        <p14:creationId xmlns:p14="http://schemas.microsoft.com/office/powerpoint/2010/main" val="172063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Exaltation of the grieved, lame, and outcast; those who would afflict God’s people will  be dealt with (see Revelation) for a testimonial to this promise)  (3:18-19)</a:t>
            </a:r>
          </a:p>
        </p:txBody>
      </p:sp>
      <p:sp>
        <p:nvSpPr>
          <p:cNvPr id="4" name="TextBox 3">
            <a:extLst>
              <a:ext uri="{FF2B5EF4-FFF2-40B4-BE49-F238E27FC236}">
                <a16:creationId xmlns:a16="http://schemas.microsoft.com/office/drawing/2014/main" id="{9E836C21-6076-234B-B702-18F3482CD302}"/>
              </a:ext>
            </a:extLst>
          </p:cNvPr>
          <p:cNvSpPr txBox="1"/>
          <p:nvPr/>
        </p:nvSpPr>
        <p:spPr>
          <a:xfrm>
            <a:off x="800725" y="4191000"/>
            <a:ext cx="7848600" cy="1785104"/>
          </a:xfrm>
          <a:prstGeom prst="rect">
            <a:avLst/>
          </a:prstGeom>
          <a:noFill/>
          <a:ln w="57150">
            <a:solidFill>
              <a:srgbClr val="FFC000"/>
            </a:solidFill>
          </a:ln>
        </p:spPr>
        <p:txBody>
          <a:bodyPr wrap="square" rtlCol="0">
            <a:spAutoFit/>
          </a:bodyPr>
          <a:lstStyle/>
          <a:p>
            <a:r>
              <a:rPr lang="en-US" sz="2200" dirty="0"/>
              <a:t>“I will remove from you all who mourn over the loss of your appointed festivals, which is a burden and reproach for you.19 At that time I will deal with all who oppressed you. </a:t>
            </a:r>
            <a:r>
              <a:rPr lang="en-US" sz="2200" b="1" dirty="0"/>
              <a:t>I will rescue the lame;</a:t>
            </a:r>
            <a:r>
              <a:rPr lang="en-US" sz="2200" dirty="0"/>
              <a:t> I will gather the exiles. I will give them praise and honor in every land where they have suffered shame.” </a:t>
            </a:r>
          </a:p>
        </p:txBody>
      </p:sp>
    </p:spTree>
    <p:extLst>
      <p:ext uri="{BB962C8B-B14F-4D97-AF65-F5344CB8AC3E}">
        <p14:creationId xmlns:p14="http://schemas.microsoft.com/office/powerpoint/2010/main" val="59837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352F-034C-4F4C-9040-ADB69F7165B6}"/>
              </a:ext>
            </a:extLst>
          </p:cNvPr>
          <p:cNvSpPr>
            <a:spLocks noGrp="1"/>
          </p:cNvSpPr>
          <p:nvPr>
            <p:ph type="title"/>
          </p:nvPr>
        </p:nvSpPr>
        <p:spPr/>
        <p:txBody>
          <a:bodyPr>
            <a:normAutofit/>
          </a:bodyPr>
          <a:lstStyle/>
          <a:p>
            <a:r>
              <a:rPr lang="en-US" sz="3600" dirty="0"/>
              <a:t>Joy and Deliverance (3:9-20)</a:t>
            </a:r>
          </a:p>
        </p:txBody>
      </p:sp>
      <p:sp>
        <p:nvSpPr>
          <p:cNvPr id="3" name="Content Placeholder 2">
            <a:extLst>
              <a:ext uri="{FF2B5EF4-FFF2-40B4-BE49-F238E27FC236}">
                <a16:creationId xmlns:a16="http://schemas.microsoft.com/office/drawing/2014/main" id="{6FA538A0-F3C3-4643-A7A0-A4CD39BB1F63}"/>
              </a:ext>
            </a:extLst>
          </p:cNvPr>
          <p:cNvSpPr>
            <a:spLocks noGrp="1"/>
          </p:cNvSpPr>
          <p:nvPr>
            <p:ph idx="1"/>
          </p:nvPr>
        </p:nvSpPr>
        <p:spPr>
          <a:xfrm>
            <a:off x="228600" y="1676400"/>
            <a:ext cx="8763000" cy="4724401"/>
          </a:xfrm>
        </p:spPr>
        <p:txBody>
          <a:bodyPr>
            <a:normAutofit/>
          </a:bodyPr>
          <a:lstStyle/>
          <a:p>
            <a:pPr marL="690372" indent="-571500">
              <a:buFont typeface="+mj-lt"/>
              <a:buAutoNum type="romanUcPeriod"/>
            </a:pPr>
            <a:r>
              <a:rPr lang="en-US" sz="2400" b="1" dirty="0"/>
              <a:t>The blessings awaiting the faithful remnant in the kingdom </a:t>
            </a:r>
            <a:r>
              <a:rPr lang="en-US" sz="2400" dirty="0"/>
              <a:t>(3:9-20)</a:t>
            </a:r>
          </a:p>
          <a:p>
            <a:pPr lvl="1">
              <a:buFont typeface="Arial" panose="020B0604020202020204" pitchFamily="34" charset="0"/>
              <a:buChar char="•"/>
            </a:pPr>
            <a:r>
              <a:rPr lang="en-US" sz="2400" dirty="0"/>
              <a:t>The promise of restoration in a new kingdom (3:20a) </a:t>
            </a:r>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lvl="1">
              <a:buFont typeface="Arial" panose="020B0604020202020204" pitchFamily="34" charset="0"/>
              <a:buChar char="•"/>
            </a:pPr>
            <a:endParaRPr lang="en-US" sz="2400" dirty="0"/>
          </a:p>
          <a:p>
            <a:pPr marL="457200" lvl="1" indent="0" algn="ctr">
              <a:buNone/>
            </a:pPr>
            <a:r>
              <a:rPr lang="en-US" sz="2400" dirty="0"/>
              <a:t>“</a:t>
            </a:r>
            <a:r>
              <a:rPr lang="en-US" sz="2400" b="1" dirty="0"/>
              <a:t>WAIT UPON THE LORD” </a:t>
            </a:r>
            <a:r>
              <a:rPr lang="en-US" sz="2400" b="1" i="1" dirty="0"/>
              <a:t>(3:8)</a:t>
            </a:r>
            <a:endParaRPr lang="en-US" sz="2400" b="1" dirty="0"/>
          </a:p>
        </p:txBody>
      </p:sp>
      <p:sp>
        <p:nvSpPr>
          <p:cNvPr id="4" name="TextBox 3">
            <a:extLst>
              <a:ext uri="{FF2B5EF4-FFF2-40B4-BE49-F238E27FC236}">
                <a16:creationId xmlns:a16="http://schemas.microsoft.com/office/drawing/2014/main" id="{9E836C21-6076-234B-B702-18F3482CD302}"/>
              </a:ext>
            </a:extLst>
          </p:cNvPr>
          <p:cNvSpPr txBox="1"/>
          <p:nvPr/>
        </p:nvSpPr>
        <p:spPr>
          <a:xfrm>
            <a:off x="838200" y="3075057"/>
            <a:ext cx="7848600" cy="1446550"/>
          </a:xfrm>
          <a:prstGeom prst="rect">
            <a:avLst/>
          </a:prstGeom>
          <a:noFill/>
          <a:ln w="57150">
            <a:solidFill>
              <a:srgbClr val="FFC000"/>
            </a:solidFill>
          </a:ln>
        </p:spPr>
        <p:txBody>
          <a:bodyPr wrap="square" rtlCol="0">
            <a:spAutoFit/>
          </a:bodyPr>
          <a:lstStyle/>
          <a:p>
            <a:r>
              <a:rPr lang="en-US" sz="2200" dirty="0"/>
              <a:t>“At that time I will gather you; at that time I will bring you home.</a:t>
            </a:r>
          </a:p>
          <a:p>
            <a:r>
              <a:rPr lang="en-US" sz="2200" dirty="0"/>
              <a:t>I will give you honor and praise among all the peoples of the earth</a:t>
            </a:r>
          </a:p>
          <a:p>
            <a:r>
              <a:rPr lang="en-US" sz="2200" dirty="0"/>
              <a:t>when I restore your fortunes before your very eyes,” says the Lord.” </a:t>
            </a:r>
          </a:p>
        </p:txBody>
      </p:sp>
    </p:spTree>
    <p:extLst>
      <p:ext uri="{BB962C8B-B14F-4D97-AF65-F5344CB8AC3E}">
        <p14:creationId xmlns:p14="http://schemas.microsoft.com/office/powerpoint/2010/main" val="276136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F10F8-FDD1-554A-B178-4F6858E63D28}"/>
              </a:ext>
            </a:extLst>
          </p:cNvPr>
          <p:cNvSpPr>
            <a:spLocks noGrp="1"/>
          </p:cNvSpPr>
          <p:nvPr>
            <p:ph type="title"/>
          </p:nvPr>
        </p:nvSpPr>
        <p:spPr/>
        <p:txBody>
          <a:bodyPr/>
          <a:lstStyle/>
          <a:p>
            <a:r>
              <a:rPr lang="en-US" dirty="0"/>
              <a:t>The Wrath/Love of God</a:t>
            </a:r>
          </a:p>
        </p:txBody>
      </p:sp>
      <p:sp>
        <p:nvSpPr>
          <p:cNvPr id="3" name="Content Placeholder 2">
            <a:extLst>
              <a:ext uri="{FF2B5EF4-FFF2-40B4-BE49-F238E27FC236}">
                <a16:creationId xmlns:a16="http://schemas.microsoft.com/office/drawing/2014/main" id="{7DD26F55-10E7-4E42-9AB7-F4D8B830F701}"/>
              </a:ext>
            </a:extLst>
          </p:cNvPr>
          <p:cNvSpPr>
            <a:spLocks noGrp="1"/>
          </p:cNvSpPr>
          <p:nvPr>
            <p:ph idx="1"/>
          </p:nvPr>
        </p:nvSpPr>
        <p:spPr>
          <a:xfrm>
            <a:off x="228600" y="1600201"/>
            <a:ext cx="8458200" cy="4800600"/>
          </a:xfrm>
        </p:spPr>
        <p:txBody>
          <a:bodyPr>
            <a:normAutofit fontScale="77500" lnSpcReduction="20000"/>
          </a:bodyPr>
          <a:lstStyle/>
          <a:p>
            <a:pPr marL="690372" indent="-571500">
              <a:buAutoNum type="romanUcPeriod"/>
            </a:pPr>
            <a:r>
              <a:rPr lang="en-US" b="1" dirty="0"/>
              <a:t>The Wrath of God </a:t>
            </a:r>
          </a:p>
          <a:p>
            <a:pPr marL="982980" lvl="1" indent="-571500">
              <a:buFont typeface="Arial" panose="020B0604020202020204" pitchFamily="34" charset="0"/>
              <a:buChar char="•"/>
            </a:pPr>
            <a:r>
              <a:rPr lang="en-US" dirty="0"/>
              <a:t> “A day of wrath is that day, a day of distress and anguish, a day </a:t>
            </a:r>
            <a:br>
              <a:rPr lang="en-US" dirty="0"/>
            </a:br>
            <a:r>
              <a:rPr lang="en-US" dirty="0"/>
              <a:t>  of ruin and devastation, a day of darkness and gloom, a day of </a:t>
            </a:r>
            <a:br>
              <a:rPr lang="en-US" dirty="0"/>
            </a:br>
            <a:r>
              <a:rPr lang="en-US" dirty="0"/>
              <a:t>  clouds and thick darkness” (Zeph. 1:15)</a:t>
            </a:r>
          </a:p>
          <a:p>
            <a:pPr marL="982980" lvl="1" indent="-571500">
              <a:buFont typeface="Arial" panose="020B0604020202020204" pitchFamily="34" charset="0"/>
              <a:buChar char="•"/>
            </a:pPr>
            <a:r>
              <a:rPr lang="en-US" dirty="0"/>
              <a:t>“Therefore wait for me,” declares the Lord, “for the day when I </a:t>
            </a:r>
            <a:br>
              <a:rPr lang="en-US" dirty="0"/>
            </a:br>
            <a:r>
              <a:rPr lang="en-US" dirty="0"/>
              <a:t>  rise up to seize the prey.  For my decision is to gather nations, </a:t>
            </a:r>
            <a:br>
              <a:rPr lang="en-US" dirty="0"/>
            </a:br>
            <a:r>
              <a:rPr lang="en-US" dirty="0"/>
              <a:t>  to assemble kingdoms, to pour out upon them my indignation, </a:t>
            </a:r>
            <a:br>
              <a:rPr lang="en-US" dirty="0"/>
            </a:br>
            <a:r>
              <a:rPr lang="en-US" dirty="0"/>
              <a:t>  all my burning anger; for in the fire of my jealousy all the earth </a:t>
            </a:r>
            <a:br>
              <a:rPr lang="en-US" dirty="0"/>
            </a:br>
            <a:r>
              <a:rPr lang="en-US" dirty="0"/>
              <a:t>  shall be consumed” (3:8).</a:t>
            </a:r>
          </a:p>
          <a:p>
            <a:pPr marL="690372" indent="-571500">
              <a:buFont typeface="+mj-lt"/>
              <a:buAutoNum type="romanUcPeriod" startAt="2"/>
            </a:pPr>
            <a:r>
              <a:rPr lang="en-US" b="1" dirty="0"/>
              <a:t>The Love of God  </a:t>
            </a:r>
            <a:r>
              <a:rPr lang="en-US" sz="2600" b="1" dirty="0"/>
              <a:t>- </a:t>
            </a:r>
            <a:r>
              <a:rPr lang="en-US" sz="2600" dirty="0"/>
              <a:t> </a:t>
            </a:r>
            <a:r>
              <a:rPr lang="en-US" sz="2800" dirty="0"/>
              <a:t>“The Lord your God is in your midst, a mighty one who will save; he will rejoice over you with gladness; he will quiet you by his love; he will exult over you with loud singing” (3:17).</a:t>
            </a:r>
          </a:p>
          <a:p>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142789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D6CA-C500-2C4E-9283-B5F8C1DBDAFF}"/>
              </a:ext>
            </a:extLst>
          </p:cNvPr>
          <p:cNvSpPr>
            <a:spLocks noGrp="1"/>
          </p:cNvSpPr>
          <p:nvPr>
            <p:ph type="title"/>
          </p:nvPr>
        </p:nvSpPr>
        <p:spPr/>
        <p:txBody>
          <a:bodyPr>
            <a:normAutofit/>
          </a:bodyPr>
          <a:lstStyle/>
          <a:p>
            <a:r>
              <a:rPr lang="en-US" sz="3200" dirty="0"/>
              <a:t>From God’s wrath to God’s blessing</a:t>
            </a:r>
          </a:p>
        </p:txBody>
      </p:sp>
      <p:sp>
        <p:nvSpPr>
          <p:cNvPr id="3" name="Content Placeholder 2">
            <a:extLst>
              <a:ext uri="{FF2B5EF4-FFF2-40B4-BE49-F238E27FC236}">
                <a16:creationId xmlns:a16="http://schemas.microsoft.com/office/drawing/2014/main" id="{3A29E0CF-289B-DE43-9DBE-A5DED30EC508}"/>
              </a:ext>
            </a:extLst>
          </p:cNvPr>
          <p:cNvSpPr>
            <a:spLocks noGrp="1"/>
          </p:cNvSpPr>
          <p:nvPr>
            <p:ph idx="1"/>
          </p:nvPr>
        </p:nvSpPr>
        <p:spPr>
          <a:xfrm>
            <a:off x="228600" y="1412864"/>
            <a:ext cx="8724900" cy="5289687"/>
          </a:xfrm>
        </p:spPr>
        <p:txBody>
          <a:bodyPr>
            <a:noAutofit/>
          </a:bodyPr>
          <a:lstStyle/>
          <a:p>
            <a:pPr marL="118872" indent="0">
              <a:buNone/>
            </a:pPr>
            <a:r>
              <a:rPr lang="en-US" sz="2200" dirty="0"/>
              <a:t> I</a:t>
            </a:r>
            <a:r>
              <a:rPr lang="en-US" sz="2200" b="1" dirty="0"/>
              <a:t>. God’s wrath coming upon Judah </a:t>
            </a:r>
            <a:r>
              <a:rPr lang="en-US" sz="2200" dirty="0"/>
              <a:t>- “</a:t>
            </a:r>
            <a:r>
              <a:rPr lang="en-US" sz="2200" i="1" dirty="0"/>
              <a:t>Look within”</a:t>
            </a:r>
            <a:br>
              <a:rPr lang="en-US" sz="2200" dirty="0"/>
            </a:br>
            <a:r>
              <a:rPr lang="en-US" sz="2200" dirty="0"/>
              <a:t>     A.  The lord is bringing judgment !1:1-6)</a:t>
            </a:r>
            <a:br>
              <a:rPr lang="en-US" sz="2200" dirty="0"/>
            </a:br>
            <a:r>
              <a:rPr lang="en-US" sz="2200" dirty="0"/>
              <a:t>     B.  The “day of the Lord” is at hand (1:7-18)</a:t>
            </a:r>
            <a:br>
              <a:rPr lang="en-US" sz="2200" dirty="0"/>
            </a:br>
            <a:r>
              <a:rPr lang="en-US" sz="2200" dirty="0"/>
              <a:t>     C.  And so - a call for the nation to repent (2:1-3)..</a:t>
            </a:r>
          </a:p>
          <a:p>
            <a:pPr marL="118872" indent="0">
              <a:buNone/>
            </a:pPr>
            <a:r>
              <a:rPr lang="en-US" sz="2200" dirty="0"/>
              <a:t> II. </a:t>
            </a:r>
            <a:r>
              <a:rPr lang="en-US" sz="2200" b="1" dirty="0"/>
              <a:t>God’s wrath coming upon surrounding nations </a:t>
            </a:r>
            <a:r>
              <a:rPr lang="en-US" sz="2200" dirty="0"/>
              <a:t>- </a:t>
            </a:r>
            <a:r>
              <a:rPr lang="en-US" sz="2200" i="1" dirty="0"/>
              <a:t>“Look around”</a:t>
            </a:r>
            <a:br>
              <a:rPr lang="en-US" sz="2200" dirty="0"/>
            </a:br>
            <a:r>
              <a:rPr lang="en-US" sz="2200" dirty="0"/>
              <a:t>       A. God’s judgment on nations east and west (2:4-11)</a:t>
            </a:r>
            <a:br>
              <a:rPr lang="en-US" sz="2200" dirty="0"/>
            </a:br>
            <a:r>
              <a:rPr lang="en-US" sz="2200" dirty="0"/>
              <a:t>       B. God’s judgment on nations south and north (2:12-15)</a:t>
            </a:r>
          </a:p>
          <a:p>
            <a:pPr marL="118872" indent="0">
              <a:buNone/>
            </a:pPr>
            <a:r>
              <a:rPr lang="en-US" sz="2200" dirty="0"/>
              <a:t>III.  </a:t>
            </a:r>
            <a:r>
              <a:rPr lang="en-US" sz="2200" b="1" dirty="0"/>
              <a:t>And so - woe to Jerusalem…she too would fall </a:t>
            </a:r>
            <a:r>
              <a:rPr lang="en-US" sz="2200" dirty="0"/>
              <a:t>(3:1-7)</a:t>
            </a:r>
            <a:br>
              <a:rPr lang="en-US" sz="2200" dirty="0"/>
            </a:br>
            <a:r>
              <a:rPr lang="en-US" sz="2200" dirty="0"/>
              <a:t>IV. </a:t>
            </a:r>
            <a:r>
              <a:rPr lang="en-US" sz="2200" b="1" dirty="0"/>
              <a:t>Through judgment to blessing -</a:t>
            </a:r>
            <a:r>
              <a:rPr lang="en-US" sz="2200" dirty="0"/>
              <a:t> </a:t>
            </a:r>
            <a:r>
              <a:rPr lang="en-US" sz="2200" i="1" dirty="0"/>
              <a:t>“Look Beyond”</a:t>
            </a:r>
            <a:br>
              <a:rPr lang="en-US" sz="2200" dirty="0"/>
            </a:br>
            <a:r>
              <a:rPr lang="en-US" sz="2200" dirty="0"/>
              <a:t>          A. Wait upon the Lord. (3:7-9)</a:t>
            </a:r>
            <a:br>
              <a:rPr lang="en-US" sz="2200" dirty="0"/>
            </a:br>
            <a:r>
              <a:rPr lang="en-US" sz="2200" dirty="0"/>
              <a:t>          B. God will restore His people (Gentiles) (3:9-13)</a:t>
            </a:r>
          </a:p>
          <a:p>
            <a:pPr marL="118872" indent="0">
              <a:buNone/>
            </a:pPr>
            <a:r>
              <a:rPr lang="en-US" sz="2200" dirty="0"/>
              <a:t>          C. And so - there will be joy in Jerusalem (3:14-20)</a:t>
            </a:r>
          </a:p>
        </p:txBody>
      </p:sp>
    </p:spTree>
    <p:extLst>
      <p:ext uri="{BB962C8B-B14F-4D97-AF65-F5344CB8AC3E}">
        <p14:creationId xmlns:p14="http://schemas.microsoft.com/office/powerpoint/2010/main" val="353671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93777-D749-744C-9731-9C93D06E9AD4}"/>
              </a:ext>
            </a:extLst>
          </p:cNvPr>
          <p:cNvSpPr>
            <a:spLocks noGrp="1"/>
          </p:cNvSpPr>
          <p:nvPr>
            <p:ph type="title"/>
          </p:nvPr>
        </p:nvSpPr>
        <p:spPr/>
        <p:txBody>
          <a:bodyPr>
            <a:normAutofit/>
          </a:bodyPr>
          <a:lstStyle/>
          <a:p>
            <a:r>
              <a:rPr lang="en-US" sz="3200" dirty="0"/>
              <a:t>From God’s wrath to God’s blessing</a:t>
            </a:r>
          </a:p>
        </p:txBody>
      </p:sp>
      <p:sp>
        <p:nvSpPr>
          <p:cNvPr id="3" name="Content Placeholder 2">
            <a:extLst>
              <a:ext uri="{FF2B5EF4-FFF2-40B4-BE49-F238E27FC236}">
                <a16:creationId xmlns:a16="http://schemas.microsoft.com/office/drawing/2014/main" id="{9C759965-D86C-4648-A695-5CDD0098EFA3}"/>
              </a:ext>
            </a:extLst>
          </p:cNvPr>
          <p:cNvSpPr>
            <a:spLocks noGrp="1"/>
          </p:cNvSpPr>
          <p:nvPr>
            <p:ph idx="1"/>
          </p:nvPr>
        </p:nvSpPr>
        <p:spPr/>
        <p:txBody>
          <a:bodyPr>
            <a:normAutofit/>
          </a:bodyPr>
          <a:lstStyle/>
          <a:p>
            <a:pPr marL="118872" indent="0">
              <a:buNone/>
            </a:pPr>
            <a:r>
              <a:rPr lang="en-US" sz="2200" dirty="0"/>
              <a:t>“Why was God justified in punishing their sins? Because of His nature!  God must punish sin.  Zephaniah spoke of God’s “jealousy” (1:18).  God was jealous of His people. He could not let their apostacy go unpunished.  In the last day, God will punish sin and sinners.  Those who have done evil will “go away into  “eternal punishment” (Mt. 25:46).  --- Truth for Today Commentary, Minor Prophets II,  </a:t>
            </a:r>
            <a:r>
              <a:rPr lang="en-US" sz="2200" i="1" dirty="0"/>
              <a:t>page 405</a:t>
            </a:r>
          </a:p>
        </p:txBody>
      </p:sp>
      <p:sp>
        <p:nvSpPr>
          <p:cNvPr id="4" name="TextBox 3">
            <a:extLst>
              <a:ext uri="{FF2B5EF4-FFF2-40B4-BE49-F238E27FC236}">
                <a16:creationId xmlns:a16="http://schemas.microsoft.com/office/drawing/2014/main" id="{8C1FAC85-25CB-C142-ABDD-AACEE489E504}"/>
              </a:ext>
            </a:extLst>
          </p:cNvPr>
          <p:cNvSpPr txBox="1"/>
          <p:nvPr/>
        </p:nvSpPr>
        <p:spPr>
          <a:xfrm>
            <a:off x="609600" y="4191000"/>
            <a:ext cx="7924800" cy="1446550"/>
          </a:xfrm>
          <a:prstGeom prst="rect">
            <a:avLst/>
          </a:prstGeom>
          <a:noFill/>
          <a:ln w="57150">
            <a:solidFill>
              <a:srgbClr val="FFC000"/>
            </a:solidFill>
          </a:ln>
        </p:spPr>
        <p:txBody>
          <a:bodyPr wrap="square" rtlCol="0">
            <a:spAutoFit/>
          </a:bodyPr>
          <a:lstStyle/>
          <a:p>
            <a:r>
              <a:rPr lang="en-US" sz="2200" dirty="0"/>
              <a:t>“But as for the cowardly, the faithless, the detestable, as for murderers, the sexually immoral, sorcerers, idolaters, and all liars, their portion will be in the lake that burns with fire and sulfur, which is the second death” (Rev. 21:8)</a:t>
            </a:r>
          </a:p>
        </p:txBody>
      </p:sp>
    </p:spTree>
    <p:extLst>
      <p:ext uri="{BB962C8B-B14F-4D97-AF65-F5344CB8AC3E}">
        <p14:creationId xmlns:p14="http://schemas.microsoft.com/office/powerpoint/2010/main" val="57086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3C3F-66AE-5D4B-B794-29B7D9243D12}"/>
              </a:ext>
            </a:extLst>
          </p:cNvPr>
          <p:cNvSpPr>
            <a:spLocks noGrp="1"/>
          </p:cNvSpPr>
          <p:nvPr>
            <p:ph type="title"/>
          </p:nvPr>
        </p:nvSpPr>
        <p:spPr/>
        <p:txBody>
          <a:bodyPr>
            <a:normAutofit/>
          </a:bodyPr>
          <a:lstStyle/>
          <a:p>
            <a:r>
              <a:rPr lang="en-US" sz="3200" dirty="0"/>
              <a:t>Application</a:t>
            </a:r>
          </a:p>
        </p:txBody>
      </p:sp>
      <p:sp>
        <p:nvSpPr>
          <p:cNvPr id="3" name="Content Placeholder 2">
            <a:extLst>
              <a:ext uri="{FF2B5EF4-FFF2-40B4-BE49-F238E27FC236}">
                <a16:creationId xmlns:a16="http://schemas.microsoft.com/office/drawing/2014/main" id="{8D21BFA0-6E20-4A44-9833-E1EB36527107}"/>
              </a:ext>
            </a:extLst>
          </p:cNvPr>
          <p:cNvSpPr>
            <a:spLocks noGrp="1"/>
          </p:cNvSpPr>
          <p:nvPr>
            <p:ph idx="1"/>
          </p:nvPr>
        </p:nvSpPr>
        <p:spPr>
          <a:xfrm>
            <a:off x="228600" y="1524001"/>
            <a:ext cx="8458200" cy="4876800"/>
          </a:xfrm>
        </p:spPr>
        <p:txBody>
          <a:bodyPr>
            <a:normAutofit/>
          </a:bodyPr>
          <a:lstStyle/>
          <a:p>
            <a:r>
              <a:rPr lang="en-US" sz="2000" dirty="0"/>
              <a:t>For the Lord has given them great assurance (Zeph 3:18-20a)</a:t>
            </a:r>
          </a:p>
          <a:p>
            <a:pPr lvl="1">
              <a:buFont typeface="Wingdings" pitchFamily="2" charset="2"/>
              <a:buChar char="Ø"/>
            </a:pPr>
            <a:r>
              <a:rPr lang="en-US" sz="2000" dirty="0"/>
              <a:t>God will gather those who sorrow over the reproach of His people</a:t>
            </a:r>
          </a:p>
          <a:p>
            <a:pPr lvl="1">
              <a:buFont typeface="Wingdings" pitchFamily="2" charset="2"/>
              <a:buChar char="Ø"/>
            </a:pPr>
            <a:r>
              <a:rPr lang="en-US" sz="2000" dirty="0"/>
              <a:t>God will deal with those who afflicted His people</a:t>
            </a:r>
          </a:p>
          <a:p>
            <a:pPr lvl="1">
              <a:buFont typeface="Wingdings" pitchFamily="2" charset="2"/>
              <a:buChar char="Ø"/>
            </a:pPr>
            <a:r>
              <a:rPr lang="en-US" sz="2000" dirty="0"/>
              <a:t>God will gather those who have been driven out, and give them fame and praise </a:t>
            </a:r>
          </a:p>
          <a:p>
            <a:r>
              <a:rPr lang="en-US" sz="2000" dirty="0"/>
              <a:t>The message of Zephaniah is a simple one:  </a:t>
            </a:r>
            <a:r>
              <a:rPr lang="en-US" sz="2000" b="1" dirty="0"/>
              <a:t>Judgment is coming, but blessings will follow for those who heed the warning to repent</a:t>
            </a:r>
            <a:r>
              <a:rPr lang="en-US" sz="2000" dirty="0"/>
              <a:t>...</a:t>
            </a:r>
          </a:p>
          <a:p>
            <a:endParaRPr lang="en-US" dirty="0"/>
          </a:p>
          <a:p>
            <a:endParaRPr lang="en-US" dirty="0"/>
          </a:p>
        </p:txBody>
      </p:sp>
      <p:sp>
        <p:nvSpPr>
          <p:cNvPr id="4" name="TextBox 3">
            <a:extLst>
              <a:ext uri="{FF2B5EF4-FFF2-40B4-BE49-F238E27FC236}">
                <a16:creationId xmlns:a16="http://schemas.microsoft.com/office/drawing/2014/main" id="{64863ED7-F3EE-D14E-B496-6D56F77267EF}"/>
              </a:ext>
            </a:extLst>
          </p:cNvPr>
          <p:cNvSpPr txBox="1"/>
          <p:nvPr/>
        </p:nvSpPr>
        <p:spPr>
          <a:xfrm>
            <a:off x="457200" y="4114800"/>
            <a:ext cx="8458200" cy="2246769"/>
          </a:xfrm>
          <a:prstGeom prst="rect">
            <a:avLst/>
          </a:prstGeom>
          <a:noFill/>
          <a:ln w="57150">
            <a:solidFill>
              <a:srgbClr val="FFC000"/>
            </a:solidFill>
          </a:ln>
        </p:spPr>
        <p:txBody>
          <a:bodyPr wrap="square" rtlCol="0">
            <a:spAutoFit/>
          </a:bodyPr>
          <a:lstStyle/>
          <a:p>
            <a:r>
              <a:rPr lang="en-US" sz="2000" dirty="0"/>
              <a:t>“I will gather those of you who mourn for the festival, so that you will no longer suffer reproach. 19 Behold, at that time I will deal with all your oppressors. And I will save the lame and gather the outcast, and I will change their shame into praise and renown in all the earth. 20 At that time I will bring you in, at the time when I gather you together; for I will make you renowned and praised among all the peoples of the earth, when I restore your fortunes before your eyes,” says the Lord” (3:18-21)</a:t>
            </a:r>
          </a:p>
        </p:txBody>
      </p:sp>
    </p:spTree>
    <p:extLst>
      <p:ext uri="{BB962C8B-B14F-4D97-AF65-F5344CB8AC3E}">
        <p14:creationId xmlns:p14="http://schemas.microsoft.com/office/powerpoint/2010/main" val="192970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D1516-FC06-D044-BA8B-7202A34F2EC3}"/>
              </a:ext>
            </a:extLst>
          </p:cNvPr>
          <p:cNvSpPr>
            <a:spLocks noGrp="1"/>
          </p:cNvSpPr>
          <p:nvPr>
            <p:ph type="title"/>
          </p:nvPr>
        </p:nvSpPr>
        <p:spPr/>
        <p:txBody>
          <a:bodyPr>
            <a:normAutofit/>
          </a:bodyPr>
          <a:lstStyle/>
          <a:p>
            <a:r>
              <a:rPr lang="en-US" sz="3200" dirty="0"/>
              <a:t>Messianic - Zephaniah 3</a:t>
            </a:r>
          </a:p>
        </p:txBody>
      </p:sp>
      <p:sp>
        <p:nvSpPr>
          <p:cNvPr id="10" name="TextBox 9">
            <a:extLst>
              <a:ext uri="{FF2B5EF4-FFF2-40B4-BE49-F238E27FC236}">
                <a16:creationId xmlns:a16="http://schemas.microsoft.com/office/drawing/2014/main" id="{A7137075-7F18-BA45-BC71-C04462B22510}"/>
              </a:ext>
            </a:extLst>
          </p:cNvPr>
          <p:cNvSpPr txBox="1"/>
          <p:nvPr/>
        </p:nvSpPr>
        <p:spPr>
          <a:xfrm>
            <a:off x="338137" y="1793939"/>
            <a:ext cx="8534400" cy="1938992"/>
          </a:xfrm>
          <a:prstGeom prst="rect">
            <a:avLst/>
          </a:prstGeom>
          <a:noFill/>
          <a:ln w="57150">
            <a:solidFill>
              <a:srgbClr val="FFC000"/>
            </a:solidFill>
          </a:ln>
        </p:spPr>
        <p:txBody>
          <a:bodyPr wrap="square" rtlCol="0">
            <a:spAutoFit/>
          </a:bodyPr>
          <a:lstStyle/>
          <a:p>
            <a:r>
              <a:rPr lang="en-US" sz="2400" dirty="0"/>
              <a:t>3:9-10 “For at that time I will change the speech of the peoples to a pure speech, that all of them may call upon the name of the Lord and serve him with one accord. 10 From beyond the rivers of Cush my worshipers, the daughter of my dispersed ones, shall bring my offering.”</a:t>
            </a:r>
          </a:p>
        </p:txBody>
      </p:sp>
      <p:sp>
        <p:nvSpPr>
          <p:cNvPr id="11" name="TextBox 10">
            <a:extLst>
              <a:ext uri="{FF2B5EF4-FFF2-40B4-BE49-F238E27FC236}">
                <a16:creationId xmlns:a16="http://schemas.microsoft.com/office/drawing/2014/main" id="{DCBA2050-91C3-8F40-B16E-60B95263B072}"/>
              </a:ext>
            </a:extLst>
          </p:cNvPr>
          <p:cNvSpPr txBox="1"/>
          <p:nvPr/>
        </p:nvSpPr>
        <p:spPr>
          <a:xfrm rot="10800000" flipV="1">
            <a:off x="304800" y="3996393"/>
            <a:ext cx="8534400" cy="1569660"/>
          </a:xfrm>
          <a:prstGeom prst="rect">
            <a:avLst/>
          </a:prstGeom>
          <a:noFill/>
          <a:ln w="57150">
            <a:solidFill>
              <a:schemeClr val="tx1"/>
            </a:solidFill>
          </a:ln>
        </p:spPr>
        <p:txBody>
          <a:bodyPr wrap="square" rtlCol="0">
            <a:spAutoFit/>
          </a:bodyPr>
          <a:lstStyle/>
          <a:p>
            <a:r>
              <a:rPr lang="en-US" sz="2400" dirty="0"/>
              <a:t>This was fulfilled in the preaching of the gospel to the Gentiles and the establishment of the church in which Jews and Gentiles call on the name of the Lord with one accord (Acts 2:2; 22:16; Ro. 10:13; 1 Cor. 1:2) </a:t>
            </a:r>
          </a:p>
        </p:txBody>
      </p:sp>
    </p:spTree>
    <p:extLst>
      <p:ext uri="{BB962C8B-B14F-4D97-AF65-F5344CB8AC3E}">
        <p14:creationId xmlns:p14="http://schemas.microsoft.com/office/powerpoint/2010/main" val="247074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D1516-FC06-D044-BA8B-7202A34F2EC3}"/>
              </a:ext>
            </a:extLst>
          </p:cNvPr>
          <p:cNvSpPr>
            <a:spLocks noGrp="1"/>
          </p:cNvSpPr>
          <p:nvPr>
            <p:ph type="title"/>
          </p:nvPr>
        </p:nvSpPr>
        <p:spPr/>
        <p:txBody>
          <a:bodyPr>
            <a:normAutofit/>
          </a:bodyPr>
          <a:lstStyle/>
          <a:p>
            <a:r>
              <a:rPr lang="en-US" sz="3200" dirty="0"/>
              <a:t>Messianic - Zephaniah 3</a:t>
            </a:r>
          </a:p>
        </p:txBody>
      </p:sp>
      <p:sp>
        <p:nvSpPr>
          <p:cNvPr id="10" name="TextBox 9">
            <a:extLst>
              <a:ext uri="{FF2B5EF4-FFF2-40B4-BE49-F238E27FC236}">
                <a16:creationId xmlns:a16="http://schemas.microsoft.com/office/drawing/2014/main" id="{A7137075-7F18-BA45-BC71-C04462B22510}"/>
              </a:ext>
            </a:extLst>
          </p:cNvPr>
          <p:cNvSpPr txBox="1"/>
          <p:nvPr/>
        </p:nvSpPr>
        <p:spPr>
          <a:xfrm>
            <a:off x="228600" y="1647911"/>
            <a:ext cx="8686800" cy="2862322"/>
          </a:xfrm>
          <a:prstGeom prst="rect">
            <a:avLst/>
          </a:prstGeom>
          <a:noFill/>
          <a:ln w="57150">
            <a:solidFill>
              <a:srgbClr val="FFC000"/>
            </a:solidFill>
          </a:ln>
        </p:spPr>
        <p:txBody>
          <a:bodyPr wrap="square" rtlCol="0">
            <a:spAutoFit/>
          </a:bodyPr>
          <a:lstStyle/>
          <a:p>
            <a:r>
              <a:rPr lang="en-US" sz="2000" dirty="0"/>
              <a:t>3:11-14: “On that day you shall not be put to shame because of the deeds by which you have rebelled against me; for then I will remove from your midst your proudly exultant ones, and you shall no longer be haughty in my holy mountain. 12 But I will leave in your midst a people humble and lowly. They shall seek refuge in the name of the Lord, 13  those who are left in Israel; they shall do no injustice and speak no lies, nor shall there be found in their mouth a deceitful tongue. For they shall graze and lie down, and none shall make them afraid.” 14 Sing aloud, O daughter of Zion; shout, O Israel! Rejoice and exult with all your heart, O daughter of Jerusalem!”</a:t>
            </a:r>
          </a:p>
        </p:txBody>
      </p:sp>
      <p:sp>
        <p:nvSpPr>
          <p:cNvPr id="11" name="TextBox 10">
            <a:extLst>
              <a:ext uri="{FF2B5EF4-FFF2-40B4-BE49-F238E27FC236}">
                <a16:creationId xmlns:a16="http://schemas.microsoft.com/office/drawing/2014/main" id="{DCBA2050-91C3-8F40-B16E-60B95263B072}"/>
              </a:ext>
            </a:extLst>
          </p:cNvPr>
          <p:cNvSpPr txBox="1"/>
          <p:nvPr/>
        </p:nvSpPr>
        <p:spPr>
          <a:xfrm rot="10800000" flipV="1">
            <a:off x="228600" y="4749968"/>
            <a:ext cx="8686800" cy="1015663"/>
          </a:xfrm>
          <a:prstGeom prst="rect">
            <a:avLst/>
          </a:prstGeom>
          <a:noFill/>
          <a:ln w="57150">
            <a:solidFill>
              <a:schemeClr val="tx1"/>
            </a:solidFill>
          </a:ln>
        </p:spPr>
        <p:txBody>
          <a:bodyPr wrap="square" rtlCol="0">
            <a:spAutoFit/>
          </a:bodyPr>
          <a:lstStyle/>
          <a:p>
            <a:r>
              <a:rPr lang="en-US" sz="2000" dirty="0"/>
              <a:t>The saved would dwell on God’s “holy mountain” which is God’s “new spiritual Jerusalem.” Similarly, other terms found in the passage (such as “daughter of Zion” refer to “spiritual Israel” or the church. (Heb. 12:22-24).   </a:t>
            </a:r>
          </a:p>
        </p:txBody>
      </p:sp>
    </p:spTree>
    <p:extLst>
      <p:ext uri="{BB962C8B-B14F-4D97-AF65-F5344CB8AC3E}">
        <p14:creationId xmlns:p14="http://schemas.microsoft.com/office/powerpoint/2010/main" val="52863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0"/>
          <a:ext cx="9212267" cy="7069590"/>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a:t>Period</a:t>
                      </a:r>
                      <a:endParaRPr lang="en-US" sz="140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a:t>History Covered</a:t>
                      </a:r>
                    </a:p>
                  </a:txBody>
                  <a:tcPr marL="68580" marR="68580" marT="34290" marB="34290"/>
                </a:tc>
                <a:tc>
                  <a:txBody>
                    <a:bodyPr/>
                    <a:lstStyle/>
                    <a:p>
                      <a:pPr algn="ctr"/>
                      <a:r>
                        <a:rPr lang="en-US" sz="1400"/>
                        <a:t>Scriptures</a:t>
                      </a:r>
                    </a:p>
                  </a:txBody>
                  <a:tcPr marL="68580" marR="68580" marT="34290" marB="34290"/>
                </a:tc>
                <a:tc>
                  <a:txBody>
                    <a:bodyPr/>
                    <a:lstStyle/>
                    <a:p>
                      <a:pPr algn="ctr"/>
                      <a:r>
                        <a:rPr lang="en-US" sz="1400"/>
                        <a:t>Years</a:t>
                      </a:r>
                    </a:p>
                  </a:txBody>
                  <a:tcPr marL="68580" marR="68580" marT="34290" marB="34290"/>
                </a:tc>
                <a:tc>
                  <a:txBody>
                    <a:bodyPr/>
                    <a:lstStyle/>
                    <a:p>
                      <a:pPr algn="ctr"/>
                      <a:r>
                        <a:rPr lang="en-US" sz="140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a:t>Antediluvian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Creation to</a:t>
                      </a:r>
                      <a:r>
                        <a:rPr lang="en-US" sz="1300" b="1" baseline="0"/>
                        <a:t> the Flood</a:t>
                      </a:r>
                      <a:endParaRPr lang="en-US" sz="1300" b="1"/>
                    </a:p>
                  </a:txBody>
                  <a:tcPr marL="68580" marR="68580" marT="34290" marB="34290">
                    <a:solidFill>
                      <a:schemeClr val="bg2"/>
                    </a:solidFill>
                  </a:tcPr>
                </a:tc>
                <a:tc>
                  <a:txBody>
                    <a:bodyPr/>
                    <a:lstStyle/>
                    <a:p>
                      <a:r>
                        <a:rPr lang="en-US" sz="1300" b="1"/>
                        <a:t>Gen. 1-7</a:t>
                      </a:r>
                    </a:p>
                  </a:txBody>
                  <a:tcPr marL="68580" marR="68580" marT="34290" marB="34290">
                    <a:solidFill>
                      <a:schemeClr val="bg2"/>
                    </a:solidFill>
                  </a:tcPr>
                </a:tc>
                <a:tc>
                  <a:txBody>
                    <a:bodyPr/>
                    <a:lstStyle/>
                    <a:p>
                      <a:pPr algn="ctr"/>
                      <a:r>
                        <a:rPr lang="en-US" sz="1300" b="1"/>
                        <a:t>1656</a:t>
                      </a:r>
                    </a:p>
                  </a:txBody>
                  <a:tcPr marL="68580" marR="68580" marT="34290" marB="34290">
                    <a:solidFill>
                      <a:schemeClr val="bg2"/>
                    </a:solidFill>
                  </a:tcPr>
                </a:tc>
                <a:tc>
                  <a:txBody>
                    <a:bodyPr/>
                    <a:lstStyle/>
                    <a:p>
                      <a:r>
                        <a:rPr lang="en-US" sz="1300" b="1"/>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a:t>Postdiluvian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flood</a:t>
                      </a:r>
                      <a:r>
                        <a:rPr lang="en-US" sz="1300" b="1" baseline="0"/>
                        <a:t> to call of Abraham</a:t>
                      </a:r>
                      <a:endParaRPr lang="en-US" sz="1300" b="1"/>
                    </a:p>
                  </a:txBody>
                  <a:tcPr marL="68580" marR="68580" marT="34290" marB="34290">
                    <a:solidFill>
                      <a:schemeClr val="bg2"/>
                    </a:solidFill>
                  </a:tcPr>
                </a:tc>
                <a:tc>
                  <a:txBody>
                    <a:bodyPr/>
                    <a:lstStyle/>
                    <a:p>
                      <a:r>
                        <a:rPr lang="en-US" sz="1300" b="1"/>
                        <a:t>Gen. 8-!1</a:t>
                      </a:r>
                    </a:p>
                  </a:txBody>
                  <a:tcPr marL="68580" marR="68580" marT="34290" marB="34290">
                    <a:solidFill>
                      <a:schemeClr val="bg2"/>
                    </a:solidFill>
                  </a:tcPr>
                </a:tc>
                <a:tc>
                  <a:txBody>
                    <a:bodyPr/>
                    <a:lstStyle/>
                    <a:p>
                      <a:pPr algn="ctr"/>
                      <a:r>
                        <a:rPr lang="en-US" sz="1300" b="1"/>
                        <a:t>427</a:t>
                      </a:r>
                    </a:p>
                  </a:txBody>
                  <a:tcPr marL="68580" marR="68580" marT="34290" marB="34290">
                    <a:solidFill>
                      <a:schemeClr val="bg2"/>
                    </a:solidFill>
                  </a:tcPr>
                </a:tc>
                <a:tc>
                  <a:txBody>
                    <a:bodyPr/>
                    <a:lstStyle/>
                    <a:p>
                      <a:r>
                        <a:rPr lang="en-US" sz="1300" b="1"/>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a:t>Patriarchal</a:t>
                      </a:r>
                      <a:r>
                        <a:rPr lang="en-US" sz="1300" b="1" baseline="0"/>
                        <a:t> </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call of</a:t>
                      </a:r>
                      <a:r>
                        <a:rPr lang="en-US" sz="1300" b="1" baseline="0"/>
                        <a:t> Abraham to Egyptian Bondage </a:t>
                      </a:r>
                      <a:endParaRPr lang="en-US" sz="1300" b="1"/>
                    </a:p>
                  </a:txBody>
                  <a:tcPr marL="68580" marR="68580" marT="34290" marB="34290">
                    <a:solidFill>
                      <a:schemeClr val="bg2"/>
                    </a:solidFill>
                  </a:tcPr>
                </a:tc>
                <a:tc>
                  <a:txBody>
                    <a:bodyPr/>
                    <a:lstStyle/>
                    <a:p>
                      <a:r>
                        <a:rPr lang="en-US" sz="1300" b="1"/>
                        <a:t>Gen. 12-45</a:t>
                      </a:r>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a:t>Egyptian Bondage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Egyptian Bondage to the Exodus</a:t>
                      </a:r>
                      <a:endParaRPr lang="en-US" sz="1300" b="1"/>
                    </a:p>
                  </a:txBody>
                  <a:tcPr marL="68580" marR="68580" marT="34290" marB="34290">
                    <a:solidFill>
                      <a:schemeClr val="bg2"/>
                    </a:solidFill>
                  </a:tcPr>
                </a:tc>
                <a:tc>
                  <a:txBody>
                    <a:bodyPr/>
                    <a:lstStyle/>
                    <a:p>
                      <a:r>
                        <a:rPr lang="en-US" sz="1300" b="1"/>
                        <a:t>Gen.</a:t>
                      </a:r>
                      <a:r>
                        <a:rPr lang="en-US" sz="1300" b="1" baseline="0"/>
                        <a:t> 46-Ex. 11</a:t>
                      </a:r>
                      <a:endParaRPr lang="en-US" sz="1300" b="1"/>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a:t>Wilderness Wanderings</a:t>
                      </a:r>
                      <a:endParaRPr lang="en-US" sz="14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a:t>From Exodus to crossing of the Jordan</a:t>
                      </a:r>
                    </a:p>
                  </a:txBody>
                  <a:tcPr marL="68580" marR="68580" marT="34290" marB="34290">
                    <a:solidFill>
                      <a:schemeClr val="bg2"/>
                    </a:solidFill>
                  </a:tcPr>
                </a:tc>
                <a:tc>
                  <a:txBody>
                    <a:bodyPr/>
                    <a:lstStyle/>
                    <a:p>
                      <a:r>
                        <a:rPr lang="en-US" sz="1400" b="1"/>
                        <a:t>Ex.</a:t>
                      </a:r>
                      <a:r>
                        <a:rPr lang="en-US" sz="1400" b="1" baseline="0"/>
                        <a:t> 12-Deut. 34</a:t>
                      </a:r>
                      <a:endParaRPr lang="en-US" sz="1400" b="1"/>
                    </a:p>
                  </a:txBody>
                  <a:tcPr marL="68580" marR="68580" marT="34290" marB="34290">
                    <a:solidFill>
                      <a:schemeClr val="bg2"/>
                    </a:solidFill>
                  </a:tcPr>
                </a:tc>
                <a:tc>
                  <a:txBody>
                    <a:bodyPr/>
                    <a:lstStyle/>
                    <a:p>
                      <a:pPr algn="ctr"/>
                      <a:r>
                        <a:rPr lang="en-US" sz="1400" b="1"/>
                        <a:t>40</a:t>
                      </a:r>
                    </a:p>
                  </a:txBody>
                  <a:tcPr marL="68580" marR="68580" marT="34290" marB="34290">
                    <a:solidFill>
                      <a:schemeClr val="bg2"/>
                    </a:solidFill>
                  </a:tcPr>
                </a:tc>
                <a:tc>
                  <a:txBody>
                    <a:bodyPr/>
                    <a:lstStyle/>
                    <a:p>
                      <a:r>
                        <a:rPr lang="en-US" sz="1400" b="1"/>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a:t>Conquest of Canaan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crossing of Jordan</a:t>
                      </a:r>
                      <a:r>
                        <a:rPr lang="en-US" sz="1300" b="1" baseline="0"/>
                        <a:t> to Joshua’s death</a:t>
                      </a:r>
                      <a:endParaRPr lang="en-US" sz="1300" b="1"/>
                    </a:p>
                  </a:txBody>
                  <a:tcPr marL="68580" marR="68580" marT="34290" marB="34290">
                    <a:solidFill>
                      <a:schemeClr val="bg2"/>
                    </a:solidFill>
                  </a:tcPr>
                </a:tc>
                <a:tc>
                  <a:txBody>
                    <a:bodyPr/>
                    <a:lstStyle/>
                    <a:p>
                      <a:r>
                        <a:rPr lang="en-US" sz="1300" b="1"/>
                        <a:t>Josh. 1-24</a:t>
                      </a:r>
                    </a:p>
                  </a:txBody>
                  <a:tcPr marL="68580" marR="68580" marT="34290" marB="34290">
                    <a:solidFill>
                      <a:schemeClr val="bg2"/>
                    </a:solidFill>
                  </a:tcPr>
                </a:tc>
                <a:tc>
                  <a:txBody>
                    <a:bodyPr/>
                    <a:lstStyle/>
                    <a:p>
                      <a:pPr algn="ctr"/>
                      <a:r>
                        <a:rPr lang="en-US" sz="1300" b="1"/>
                        <a:t>51</a:t>
                      </a:r>
                    </a:p>
                  </a:txBody>
                  <a:tcPr marL="68580" marR="68580" marT="34290" marB="34290">
                    <a:solidFill>
                      <a:schemeClr val="bg2"/>
                    </a:solidFill>
                  </a:tcPr>
                </a:tc>
                <a:tc>
                  <a:txBody>
                    <a:bodyPr/>
                    <a:lstStyle/>
                    <a:p>
                      <a:r>
                        <a:rPr lang="en-US" sz="1300" b="1"/>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a:t>Judges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Joshua to King Saul</a:t>
                      </a:r>
                    </a:p>
                  </a:txBody>
                  <a:tcPr marL="68580" marR="68580" marT="34290" marB="34290">
                    <a:solidFill>
                      <a:schemeClr val="bg2"/>
                    </a:solidFill>
                  </a:tcPr>
                </a:tc>
                <a:tc>
                  <a:txBody>
                    <a:bodyPr/>
                    <a:lstStyle/>
                    <a:p>
                      <a:r>
                        <a:rPr lang="en-US" sz="1300" b="1"/>
                        <a:t>Ju,</a:t>
                      </a:r>
                      <a:r>
                        <a:rPr lang="en-US" sz="1300" b="1" baseline="0"/>
                        <a:t> Ruth, 1 Sa. 1-9</a:t>
                      </a:r>
                      <a:endParaRPr lang="en-US" sz="1300" b="1"/>
                    </a:p>
                  </a:txBody>
                  <a:tcPr marL="68580" marR="68580" marT="34290" marB="34290">
                    <a:solidFill>
                      <a:schemeClr val="bg2"/>
                    </a:solidFill>
                  </a:tcPr>
                </a:tc>
                <a:tc>
                  <a:txBody>
                    <a:bodyPr/>
                    <a:lstStyle/>
                    <a:p>
                      <a:pPr algn="ctr"/>
                      <a:r>
                        <a:rPr lang="en-US" sz="1300" b="1"/>
                        <a:t>305</a:t>
                      </a:r>
                    </a:p>
                  </a:txBody>
                  <a:tcPr marL="68580" marR="68580" marT="34290" marB="34290">
                    <a:solidFill>
                      <a:schemeClr val="bg2"/>
                    </a:solidFill>
                  </a:tcPr>
                </a:tc>
                <a:tc>
                  <a:txBody>
                    <a:bodyPr/>
                    <a:lstStyle/>
                    <a:p>
                      <a:r>
                        <a:rPr lang="en-US" sz="1300" b="1"/>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a:t>The United Kingdom</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a:t>From</a:t>
                      </a:r>
                      <a:r>
                        <a:rPr lang="en-US" sz="1300" b="1" baseline="0"/>
                        <a:t> origin of kingdom to its division</a:t>
                      </a:r>
                      <a:endParaRPr lang="en-US" sz="1300" b="1"/>
                    </a:p>
                  </a:txBody>
                  <a:tcPr marL="68580" marR="68580" marT="34290" marB="34290">
                    <a:solidFill>
                      <a:schemeClr val="tx2">
                        <a:lumMod val="20000"/>
                        <a:lumOff val="80000"/>
                      </a:schemeClr>
                    </a:solidFill>
                  </a:tcPr>
                </a:tc>
                <a:tc>
                  <a:txBody>
                    <a:bodyPr/>
                    <a:lstStyle/>
                    <a:p>
                      <a:r>
                        <a:rPr lang="en-US" sz="1300" b="1"/>
                        <a:t>1 Sa. 9-1 Ki. 11; 1 Chr. 10, 2 Chr. 9</a:t>
                      </a:r>
                    </a:p>
                  </a:txBody>
                  <a:tcPr marL="68580" marR="68580" marT="34290" marB="34290">
                    <a:solidFill>
                      <a:schemeClr val="tx2">
                        <a:lumMod val="20000"/>
                        <a:lumOff val="80000"/>
                      </a:schemeClr>
                    </a:solidFill>
                  </a:tcPr>
                </a:tc>
                <a:tc>
                  <a:txBody>
                    <a:bodyPr/>
                    <a:lstStyle/>
                    <a:p>
                      <a:pPr algn="ctr"/>
                      <a:r>
                        <a:rPr lang="en-US" sz="1300" b="1"/>
                        <a:t>120</a:t>
                      </a:r>
                    </a:p>
                  </a:txBody>
                  <a:tcPr marL="68580" marR="68580" marT="34290" marB="34290">
                    <a:solidFill>
                      <a:schemeClr val="tx2">
                        <a:lumMod val="20000"/>
                        <a:lumOff val="80000"/>
                      </a:schemeClr>
                    </a:solidFill>
                  </a:tcPr>
                </a:tc>
                <a:tc>
                  <a:txBody>
                    <a:bodyPr/>
                    <a:lstStyle/>
                    <a:p>
                      <a:r>
                        <a:rPr lang="en-US" sz="1300" b="1"/>
                        <a:t>David</a:t>
                      </a:r>
                    </a:p>
                  </a:txBody>
                  <a:tcPr marL="68580" marR="68580" marT="34290" marB="34290">
                    <a:solidFill>
                      <a:schemeClr val="tx2">
                        <a:lumMod val="20000"/>
                        <a:lumOff val="80000"/>
                      </a:schemeClr>
                    </a:solidFill>
                  </a:tcPr>
                </a:tc>
                <a:extLst>
                  <a:ext uri="{0D108BD9-81ED-4DB2-BD59-A6C34878D82A}">
                    <a16:rowId xmlns:a16="http://schemas.microsoft.com/office/drawing/2014/main" val="10008"/>
                  </a:ext>
                </a:extLst>
              </a:tr>
              <a:tr h="385499">
                <a:tc>
                  <a:txBody>
                    <a:bodyPr/>
                    <a:lstStyle/>
                    <a:p>
                      <a:r>
                        <a:rPr lang="en-US" sz="1300" b="1"/>
                        <a:t>The Divided Kingdom</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a:t>From</a:t>
                      </a:r>
                      <a:r>
                        <a:rPr lang="en-US" sz="1300" b="1" baseline="0"/>
                        <a:t> the division to the fall of Israel</a:t>
                      </a:r>
                      <a:endParaRPr lang="en-US" sz="1300" b="1"/>
                    </a:p>
                  </a:txBody>
                  <a:tcPr marL="68580" marR="68580" marT="34290" marB="34290">
                    <a:solidFill>
                      <a:schemeClr val="tx2">
                        <a:lumMod val="20000"/>
                        <a:lumOff val="80000"/>
                      </a:schemeClr>
                    </a:solidFill>
                  </a:tcPr>
                </a:tc>
                <a:tc>
                  <a:txBody>
                    <a:bodyPr/>
                    <a:lstStyle/>
                    <a:p>
                      <a:r>
                        <a:rPr lang="en-US" sz="1300" b="1"/>
                        <a:t>1 Ki. 12-2 Ki. 20; 2 Chr. 10-32</a:t>
                      </a:r>
                    </a:p>
                  </a:txBody>
                  <a:tcPr marL="68580" marR="68580" marT="34290" marB="34290">
                    <a:solidFill>
                      <a:schemeClr val="tx2">
                        <a:lumMod val="20000"/>
                        <a:lumOff val="80000"/>
                      </a:schemeClr>
                    </a:solidFill>
                  </a:tcPr>
                </a:tc>
                <a:tc>
                  <a:txBody>
                    <a:bodyPr/>
                    <a:lstStyle/>
                    <a:p>
                      <a:pPr algn="ctr"/>
                      <a:r>
                        <a:rPr lang="en-US" sz="1300" b="1"/>
                        <a:t>253</a:t>
                      </a:r>
                    </a:p>
                  </a:txBody>
                  <a:tcPr marL="68580" marR="68580" marT="34290" marB="34290">
                    <a:solidFill>
                      <a:schemeClr val="tx2">
                        <a:lumMod val="20000"/>
                        <a:lumOff val="80000"/>
                      </a:schemeClr>
                    </a:solidFill>
                  </a:tcPr>
                </a:tc>
                <a:tc>
                  <a:txBody>
                    <a:bodyPr/>
                    <a:lstStyle/>
                    <a:p>
                      <a:r>
                        <a:rPr lang="en-US" sz="1300" b="1"/>
                        <a:t>Elijah</a:t>
                      </a:r>
                    </a:p>
                  </a:txBody>
                  <a:tcPr marL="68580" marR="68580" marT="34290" marB="34290">
                    <a:solidFill>
                      <a:schemeClr val="tx2">
                        <a:lumMod val="20000"/>
                        <a:lumOff val="80000"/>
                      </a:schemeClr>
                    </a:solidFill>
                  </a:tcPr>
                </a:tc>
                <a:extLst>
                  <a:ext uri="{0D108BD9-81ED-4DB2-BD59-A6C34878D82A}">
                    <a16:rowId xmlns:a16="http://schemas.microsoft.com/office/drawing/2014/main" val="10009"/>
                  </a:ext>
                </a:extLst>
              </a:tr>
              <a:tr h="377607">
                <a:tc>
                  <a:txBody>
                    <a:bodyPr/>
                    <a:lstStyle/>
                    <a:p>
                      <a:r>
                        <a:rPr lang="en-US" sz="1300" b="1"/>
                        <a:t>Judah Alone</a:t>
                      </a:r>
                      <a:endParaRPr lang="en-US" sz="1300" b="1">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a:t>From fall of Israel</a:t>
                      </a:r>
                      <a:r>
                        <a:rPr lang="en-US" sz="1300" b="1" baseline="0"/>
                        <a:t> to the fall of Judah</a:t>
                      </a:r>
                      <a:endParaRPr lang="en-US" sz="1300" b="1"/>
                    </a:p>
                  </a:txBody>
                  <a:tcPr marL="68580" marR="68580" marT="34290" marB="34290">
                    <a:solidFill>
                      <a:srgbClr val="FFFF00"/>
                    </a:solidFill>
                  </a:tcPr>
                </a:tc>
                <a:tc>
                  <a:txBody>
                    <a:bodyPr/>
                    <a:lstStyle/>
                    <a:p>
                      <a:r>
                        <a:rPr lang="en-US" sz="1300" b="1"/>
                        <a:t>2 Ki. 21-25; 2 Chr. 10-32</a:t>
                      </a:r>
                    </a:p>
                  </a:txBody>
                  <a:tcPr marL="68580" marR="68580" marT="34290" marB="34290">
                    <a:solidFill>
                      <a:srgbClr val="FFFF00"/>
                    </a:solidFill>
                  </a:tcPr>
                </a:tc>
                <a:tc>
                  <a:txBody>
                    <a:bodyPr/>
                    <a:lstStyle/>
                    <a:p>
                      <a:pPr algn="ctr"/>
                      <a:r>
                        <a:rPr lang="en-US" sz="1300" b="1"/>
                        <a:t>125</a:t>
                      </a:r>
                    </a:p>
                  </a:txBody>
                  <a:tcPr marL="68580" marR="68580" marT="34290" marB="34290">
                    <a:solidFill>
                      <a:srgbClr val="FFFF00"/>
                    </a:solidFill>
                  </a:tcPr>
                </a:tc>
                <a:tc>
                  <a:txBody>
                    <a:bodyPr/>
                    <a:lstStyle/>
                    <a:p>
                      <a:r>
                        <a:rPr lang="en-US" sz="1300" b="1"/>
                        <a:t>Josiah</a:t>
                      </a:r>
                    </a:p>
                  </a:txBody>
                  <a:tcPr marL="68580" marR="68580" marT="34290" marB="34290">
                    <a:solidFill>
                      <a:srgbClr val="FFFF00"/>
                    </a:solidFill>
                  </a:tcPr>
                </a:tc>
                <a:extLst>
                  <a:ext uri="{0D108BD9-81ED-4DB2-BD59-A6C34878D82A}">
                    <a16:rowId xmlns:a16="http://schemas.microsoft.com/office/drawing/2014/main" val="10010"/>
                  </a:ext>
                </a:extLst>
              </a:tr>
              <a:tr h="407011">
                <a:tc>
                  <a:txBody>
                    <a:bodyPr/>
                    <a:lstStyle/>
                    <a:p>
                      <a:r>
                        <a:rPr lang="en-US" sz="1300" b="1"/>
                        <a:t>Babylonian Captivity</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fall of Judah to</a:t>
                      </a:r>
                      <a:r>
                        <a:rPr lang="en-US" sz="1300" b="1" baseline="0"/>
                        <a:t> the return</a:t>
                      </a:r>
                      <a:endParaRPr lang="en-US" sz="1300" b="1"/>
                    </a:p>
                  </a:txBody>
                  <a:tcPr marL="68580" marR="68580" marT="34290" marB="34290">
                    <a:solidFill>
                      <a:schemeClr val="bg2"/>
                    </a:solidFill>
                  </a:tcPr>
                </a:tc>
                <a:tc>
                  <a:txBody>
                    <a:bodyPr/>
                    <a:lstStyle/>
                    <a:p>
                      <a:r>
                        <a:rPr lang="en-US" sz="1300" b="1"/>
                        <a:t>2 Ki. 25-8- 21;</a:t>
                      </a:r>
                      <a:r>
                        <a:rPr lang="en-US" sz="1300" b="1" baseline="0"/>
                        <a:t> Dan. 1-6; Ezekiel</a:t>
                      </a:r>
                      <a:endParaRPr lang="en-US" sz="1300" b="1"/>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a:t>Restoration of the Jews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the return to end of OT history</a:t>
                      </a:r>
                      <a:endParaRPr lang="en-US" sz="1300" b="1"/>
                    </a:p>
                  </a:txBody>
                  <a:tcPr marL="68580" marR="68580" marT="34290" marB="34290">
                    <a:solidFill>
                      <a:schemeClr val="bg2"/>
                    </a:solidFill>
                  </a:tcPr>
                </a:tc>
                <a:tc>
                  <a:txBody>
                    <a:bodyPr/>
                    <a:lstStyle/>
                    <a:p>
                      <a:r>
                        <a:rPr lang="en-US" sz="1300" b="1"/>
                        <a:t>Ezra, Nehemiah</a:t>
                      </a:r>
                    </a:p>
                  </a:txBody>
                  <a:tcPr marL="68580" marR="68580" marT="34290" marB="34290">
                    <a:solidFill>
                      <a:schemeClr val="bg2"/>
                    </a:solidFill>
                  </a:tcPr>
                </a:tc>
                <a:tc>
                  <a:txBody>
                    <a:bodyPr/>
                    <a:lstStyle/>
                    <a:p>
                      <a:pPr algn="ctr"/>
                      <a:r>
                        <a:rPr lang="en-US" sz="1300" b="1"/>
                        <a:t>92</a:t>
                      </a:r>
                    </a:p>
                  </a:txBody>
                  <a:tcPr marL="68580" marR="68580" marT="34290" marB="34290">
                    <a:solidFill>
                      <a:schemeClr val="bg2"/>
                    </a:solidFill>
                  </a:tcPr>
                </a:tc>
                <a:tc>
                  <a:txBody>
                    <a:bodyPr/>
                    <a:lstStyle/>
                    <a:p>
                      <a:r>
                        <a:rPr lang="en-US" sz="1300" b="1"/>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a:t>Between the Testaments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a:t>From end</a:t>
                      </a:r>
                      <a:r>
                        <a:rPr lang="en-US" sz="1300" b="1" baseline="0"/>
                        <a:t> of OT to the beginning of the NT</a:t>
                      </a:r>
                      <a:endParaRPr lang="en-US" sz="1300" b="1"/>
                    </a:p>
                    <a:p>
                      <a:endParaRPr lang="en-US" sz="600" b="1"/>
                    </a:p>
                  </a:txBody>
                  <a:tcPr marL="68580" marR="68580" marT="34290" marB="34290">
                    <a:solidFill>
                      <a:schemeClr val="bg2"/>
                    </a:solidFill>
                  </a:tcPr>
                </a:tc>
                <a:tc>
                  <a:txBody>
                    <a:bodyPr/>
                    <a:lstStyle/>
                    <a:p>
                      <a:r>
                        <a:rPr lang="en-US" sz="1300" b="1"/>
                        <a:t>None</a:t>
                      </a:r>
                    </a:p>
                  </a:txBody>
                  <a:tcPr marL="68580" marR="68580" marT="34290" marB="34290">
                    <a:solidFill>
                      <a:schemeClr val="bg2"/>
                    </a:solidFill>
                  </a:tcPr>
                </a:tc>
                <a:tc>
                  <a:txBody>
                    <a:bodyPr/>
                    <a:lstStyle/>
                    <a:p>
                      <a:pPr algn="ctr"/>
                      <a:r>
                        <a:rPr lang="en-US" sz="1300" b="1"/>
                        <a:t>400</a:t>
                      </a:r>
                    </a:p>
                  </a:txBody>
                  <a:tcPr marL="68580" marR="68580" marT="34290" marB="34290">
                    <a:solidFill>
                      <a:schemeClr val="bg2"/>
                    </a:solidFill>
                  </a:tcPr>
                </a:tc>
                <a:tc>
                  <a:txBody>
                    <a:bodyPr/>
                    <a:lstStyle/>
                    <a:p>
                      <a:r>
                        <a:rPr lang="en-US" sz="1300" b="1"/>
                        <a:t>Judas </a:t>
                      </a:r>
                      <a:r>
                        <a:rPr lang="en-US" sz="1300" b="1" err="1"/>
                        <a:t>Maccabe</a:t>
                      </a:r>
                      <a:endParaRPr lang="en-US" sz="1300" b="1"/>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birth of Jesus to ascension</a:t>
                      </a:r>
                    </a:p>
                  </a:txBody>
                  <a:tcPr marL="68580" marR="68580" marT="34290" marB="34290">
                    <a:solidFill>
                      <a:schemeClr val="bg2"/>
                    </a:solidFill>
                  </a:tcPr>
                </a:tc>
                <a:tc>
                  <a:txBody>
                    <a:bodyPr/>
                    <a:lstStyle/>
                    <a:p>
                      <a:r>
                        <a:rPr lang="en-US" sz="1300" b="1"/>
                        <a:t>Mt-Jhn 21; Acts1</a:t>
                      </a:r>
                    </a:p>
                  </a:txBody>
                  <a:tcPr marL="68580" marR="68580" marT="34290" marB="34290">
                    <a:solidFill>
                      <a:schemeClr val="bg2"/>
                    </a:solidFill>
                  </a:tcPr>
                </a:tc>
                <a:tc>
                  <a:txBody>
                    <a:bodyPr/>
                    <a:lstStyle/>
                    <a:p>
                      <a:pPr algn="ctr"/>
                      <a:r>
                        <a:rPr lang="en-US" sz="1300" b="1"/>
                        <a:t>34</a:t>
                      </a:r>
                    </a:p>
                  </a:txBody>
                  <a:tcPr marL="68580" marR="68580" marT="34290" marB="34290">
                    <a:solidFill>
                      <a:schemeClr val="bg2"/>
                    </a:solidFill>
                  </a:tcPr>
                </a:tc>
                <a:tc>
                  <a:txBody>
                    <a:bodyPr/>
                    <a:lstStyle/>
                    <a:p>
                      <a:r>
                        <a:rPr lang="en-US" sz="1300" b="1"/>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ascension to death of Paul (96 AD approx.)</a:t>
                      </a:r>
                    </a:p>
                  </a:txBody>
                  <a:tcPr marL="68580" marR="68580" marT="34290" marB="34290">
                    <a:solidFill>
                      <a:schemeClr val="bg2"/>
                    </a:solidFill>
                  </a:tcPr>
                </a:tc>
                <a:tc>
                  <a:txBody>
                    <a:bodyPr/>
                    <a:lstStyle/>
                    <a:p>
                      <a:r>
                        <a:rPr lang="en-US" sz="1300" b="1"/>
                        <a:t>Acts 2-Revelation</a:t>
                      </a:r>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a:t>Paul</a:t>
                      </a:r>
                    </a:p>
                  </a:txBody>
                  <a:tcPr marL="68580" marR="68580" marT="34290" marB="34290">
                    <a:solidFill>
                      <a:schemeClr val="bg2"/>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D1516-FC06-D044-BA8B-7202A34F2EC3}"/>
              </a:ext>
            </a:extLst>
          </p:cNvPr>
          <p:cNvSpPr>
            <a:spLocks noGrp="1"/>
          </p:cNvSpPr>
          <p:nvPr>
            <p:ph type="title"/>
          </p:nvPr>
        </p:nvSpPr>
        <p:spPr/>
        <p:txBody>
          <a:bodyPr>
            <a:normAutofit/>
          </a:bodyPr>
          <a:lstStyle/>
          <a:p>
            <a:r>
              <a:rPr lang="en-US" sz="3200" dirty="0"/>
              <a:t>Messianic - Zephaniah 3</a:t>
            </a:r>
          </a:p>
        </p:txBody>
      </p:sp>
      <p:sp>
        <p:nvSpPr>
          <p:cNvPr id="10" name="TextBox 9">
            <a:extLst>
              <a:ext uri="{FF2B5EF4-FFF2-40B4-BE49-F238E27FC236}">
                <a16:creationId xmlns:a16="http://schemas.microsoft.com/office/drawing/2014/main" id="{A7137075-7F18-BA45-BC71-C04462B22510}"/>
              </a:ext>
            </a:extLst>
          </p:cNvPr>
          <p:cNvSpPr txBox="1"/>
          <p:nvPr/>
        </p:nvSpPr>
        <p:spPr>
          <a:xfrm>
            <a:off x="228600" y="1656760"/>
            <a:ext cx="8686800" cy="2308324"/>
          </a:xfrm>
          <a:prstGeom prst="rect">
            <a:avLst/>
          </a:prstGeom>
          <a:noFill/>
          <a:ln w="57150">
            <a:solidFill>
              <a:srgbClr val="FFC000"/>
            </a:solidFill>
          </a:ln>
        </p:spPr>
        <p:txBody>
          <a:bodyPr wrap="square" rtlCol="0">
            <a:spAutoFit/>
          </a:bodyPr>
          <a:lstStyle/>
          <a:p>
            <a:r>
              <a:rPr lang="en-US" sz="2400" dirty="0"/>
              <a:t>3:11-12: “On that day you shall not be put to shame because of the deeds by which you have rebelled against me for then I will remove from your midst your proudly exultant ones, and you shall no longer be haughty in my holy mountain.</a:t>
            </a:r>
          </a:p>
          <a:p>
            <a:r>
              <a:rPr lang="en-US" sz="2400" dirty="0"/>
              <a:t>12 But I will leave in your midst a people humble and lowly.  They shall seek refuge in the name of the Lord”</a:t>
            </a:r>
          </a:p>
        </p:txBody>
      </p:sp>
      <p:sp>
        <p:nvSpPr>
          <p:cNvPr id="11" name="TextBox 10">
            <a:extLst>
              <a:ext uri="{FF2B5EF4-FFF2-40B4-BE49-F238E27FC236}">
                <a16:creationId xmlns:a16="http://schemas.microsoft.com/office/drawing/2014/main" id="{DCBA2050-91C3-8F40-B16E-60B95263B072}"/>
              </a:ext>
            </a:extLst>
          </p:cNvPr>
          <p:cNvSpPr txBox="1"/>
          <p:nvPr/>
        </p:nvSpPr>
        <p:spPr>
          <a:xfrm rot="10800000" flipV="1">
            <a:off x="228600" y="4172164"/>
            <a:ext cx="8686800" cy="1200329"/>
          </a:xfrm>
          <a:prstGeom prst="rect">
            <a:avLst/>
          </a:prstGeom>
          <a:noFill/>
          <a:ln w="57150">
            <a:solidFill>
              <a:schemeClr val="tx1"/>
            </a:solidFill>
          </a:ln>
        </p:spPr>
        <p:txBody>
          <a:bodyPr wrap="square" rtlCol="0">
            <a:spAutoFit/>
          </a:bodyPr>
          <a:lstStyle/>
          <a:p>
            <a:r>
              <a:rPr lang="en-US" sz="2400" dirty="0"/>
              <a:t>The people of God would be a “humble and lowly people.”  We may say this has been fulfilled in that only the “poor in spirit” (Mt. 5:3), or humble, receive (obey) the message of the gospel.   </a:t>
            </a:r>
          </a:p>
        </p:txBody>
      </p:sp>
    </p:spTree>
    <p:extLst>
      <p:ext uri="{BB962C8B-B14F-4D97-AF65-F5344CB8AC3E}">
        <p14:creationId xmlns:p14="http://schemas.microsoft.com/office/powerpoint/2010/main" val="119429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D1516-FC06-D044-BA8B-7202A34F2EC3}"/>
              </a:ext>
            </a:extLst>
          </p:cNvPr>
          <p:cNvSpPr>
            <a:spLocks noGrp="1"/>
          </p:cNvSpPr>
          <p:nvPr>
            <p:ph type="title"/>
          </p:nvPr>
        </p:nvSpPr>
        <p:spPr/>
        <p:txBody>
          <a:bodyPr>
            <a:normAutofit/>
          </a:bodyPr>
          <a:lstStyle/>
          <a:p>
            <a:r>
              <a:rPr lang="en-US" sz="3200" dirty="0"/>
              <a:t>Messianic - Zephaniah 3</a:t>
            </a:r>
          </a:p>
        </p:txBody>
      </p:sp>
      <p:sp>
        <p:nvSpPr>
          <p:cNvPr id="10" name="TextBox 9">
            <a:extLst>
              <a:ext uri="{FF2B5EF4-FFF2-40B4-BE49-F238E27FC236}">
                <a16:creationId xmlns:a16="http://schemas.microsoft.com/office/drawing/2014/main" id="{A7137075-7F18-BA45-BC71-C04462B22510}"/>
              </a:ext>
            </a:extLst>
          </p:cNvPr>
          <p:cNvSpPr txBox="1"/>
          <p:nvPr/>
        </p:nvSpPr>
        <p:spPr>
          <a:xfrm>
            <a:off x="271462" y="1780144"/>
            <a:ext cx="8686800" cy="1200329"/>
          </a:xfrm>
          <a:prstGeom prst="rect">
            <a:avLst/>
          </a:prstGeom>
          <a:noFill/>
          <a:ln w="57150">
            <a:solidFill>
              <a:srgbClr val="FFC000"/>
            </a:solidFill>
          </a:ln>
        </p:spPr>
        <p:txBody>
          <a:bodyPr wrap="square" rtlCol="0">
            <a:spAutoFit/>
          </a:bodyPr>
          <a:lstStyle/>
          <a:p>
            <a:r>
              <a:rPr lang="en-US" sz="2400" dirty="0"/>
              <a:t>3:15: ” The Lord has taken away the judgments against you; he has cleared away your enemies.  The King of Israel, the Lord, is in your midst; you shall never again fear evil.”</a:t>
            </a:r>
          </a:p>
        </p:txBody>
      </p:sp>
      <p:sp>
        <p:nvSpPr>
          <p:cNvPr id="11" name="TextBox 10">
            <a:extLst>
              <a:ext uri="{FF2B5EF4-FFF2-40B4-BE49-F238E27FC236}">
                <a16:creationId xmlns:a16="http://schemas.microsoft.com/office/drawing/2014/main" id="{DCBA2050-91C3-8F40-B16E-60B95263B072}"/>
              </a:ext>
            </a:extLst>
          </p:cNvPr>
          <p:cNvSpPr txBox="1"/>
          <p:nvPr/>
        </p:nvSpPr>
        <p:spPr>
          <a:xfrm rot="10800000" flipV="1">
            <a:off x="266700" y="3276600"/>
            <a:ext cx="8686800" cy="1200329"/>
          </a:xfrm>
          <a:prstGeom prst="rect">
            <a:avLst/>
          </a:prstGeom>
          <a:noFill/>
          <a:ln w="57150">
            <a:solidFill>
              <a:schemeClr val="tx1"/>
            </a:solidFill>
          </a:ln>
        </p:spPr>
        <p:txBody>
          <a:bodyPr wrap="square" rtlCol="0">
            <a:spAutoFit/>
          </a:bodyPr>
          <a:lstStyle/>
          <a:p>
            <a:r>
              <a:rPr lang="en-US" sz="2400" dirty="0"/>
              <a:t>“The King of Israel, the Lord, is in your midst.”  Jesus Christ (who is God, the Lord, made flesh (John 1:1, 14) is identified as the “King of Israel” (John 1:49) </a:t>
            </a:r>
          </a:p>
        </p:txBody>
      </p:sp>
    </p:spTree>
    <p:extLst>
      <p:ext uri="{BB962C8B-B14F-4D97-AF65-F5344CB8AC3E}">
        <p14:creationId xmlns:p14="http://schemas.microsoft.com/office/powerpoint/2010/main" val="365471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BF361-1705-AB45-960E-E563E34E51E5}"/>
              </a:ext>
            </a:extLst>
          </p:cNvPr>
          <p:cNvSpPr>
            <a:spLocks noGrp="1"/>
          </p:cNvSpPr>
          <p:nvPr>
            <p:ph type="title" idx="4294967295"/>
          </p:nvPr>
        </p:nvSpPr>
        <p:spPr>
          <a:xfrm>
            <a:off x="228600" y="-277787"/>
            <a:ext cx="8229600" cy="1252538"/>
          </a:xfrm>
        </p:spPr>
        <p:txBody>
          <a:bodyPr>
            <a:normAutofit/>
          </a:bodyPr>
          <a:lstStyle/>
          <a:p>
            <a:r>
              <a:rPr lang="en-US" sz="3200" dirty="0"/>
              <a:t>Application</a:t>
            </a:r>
          </a:p>
        </p:txBody>
      </p:sp>
      <p:sp>
        <p:nvSpPr>
          <p:cNvPr id="3" name="Content Placeholder 2">
            <a:extLst>
              <a:ext uri="{FF2B5EF4-FFF2-40B4-BE49-F238E27FC236}">
                <a16:creationId xmlns:a16="http://schemas.microsoft.com/office/drawing/2014/main" id="{BED3246E-D72D-B649-8EEB-A6918F714CD6}"/>
              </a:ext>
            </a:extLst>
          </p:cNvPr>
          <p:cNvSpPr>
            <a:spLocks noGrp="1"/>
          </p:cNvSpPr>
          <p:nvPr>
            <p:ph idx="4294967295"/>
          </p:nvPr>
        </p:nvSpPr>
        <p:spPr>
          <a:xfrm>
            <a:off x="228600" y="648286"/>
            <a:ext cx="8686800" cy="6019800"/>
          </a:xfrm>
        </p:spPr>
        <p:txBody>
          <a:bodyPr/>
          <a:lstStyle/>
          <a:p>
            <a:r>
              <a:rPr lang="en-US" sz="2200" dirty="0"/>
              <a:t>The “day of the Lord” (of which Zephaniah’s “day” was a type) is coming (2 Pe 3:7-10b):</a:t>
            </a:r>
          </a:p>
          <a:p>
            <a:endParaRPr lang="en-US" sz="2400" dirty="0"/>
          </a:p>
          <a:p>
            <a:endParaRPr lang="en-US" dirty="0"/>
          </a:p>
          <a:p>
            <a:endParaRPr lang="en-US" dirty="0"/>
          </a:p>
          <a:p>
            <a:endParaRPr lang="en-US" dirty="0"/>
          </a:p>
          <a:p>
            <a:endParaRPr lang="en-US" dirty="0"/>
          </a:p>
          <a:p>
            <a:endParaRPr lang="en-US" sz="2200" dirty="0"/>
          </a:p>
          <a:p>
            <a:r>
              <a:rPr lang="en-US" sz="2200" dirty="0"/>
              <a:t>God’s people are admonished to remain faithful (2 Pe 3:11-14)</a:t>
            </a:r>
          </a:p>
          <a:p>
            <a:pPr marL="118872" indent="0">
              <a:buNone/>
            </a:pPr>
            <a:endParaRPr lang="en-US" dirty="0"/>
          </a:p>
          <a:p>
            <a:endParaRPr lang="en-US" dirty="0"/>
          </a:p>
        </p:txBody>
      </p:sp>
      <p:sp>
        <p:nvSpPr>
          <p:cNvPr id="4" name="TextBox 3">
            <a:extLst>
              <a:ext uri="{FF2B5EF4-FFF2-40B4-BE49-F238E27FC236}">
                <a16:creationId xmlns:a16="http://schemas.microsoft.com/office/drawing/2014/main" id="{CC753364-827B-1740-BADF-464117EFFB93}"/>
              </a:ext>
            </a:extLst>
          </p:cNvPr>
          <p:cNvSpPr txBox="1"/>
          <p:nvPr/>
        </p:nvSpPr>
        <p:spPr>
          <a:xfrm>
            <a:off x="228600" y="1530950"/>
            <a:ext cx="8686800" cy="2446824"/>
          </a:xfrm>
          <a:prstGeom prst="rect">
            <a:avLst/>
          </a:prstGeom>
          <a:noFill/>
          <a:ln w="57150">
            <a:solidFill>
              <a:srgbClr val="FFC000"/>
            </a:solidFill>
          </a:ln>
        </p:spPr>
        <p:txBody>
          <a:bodyPr wrap="square" rtlCol="0">
            <a:spAutoFit/>
          </a:bodyPr>
          <a:lstStyle/>
          <a:p>
            <a:r>
              <a:rPr lang="en-US" sz="1900" dirty="0"/>
              <a:t>“But by the same word the heavens and earth that now exist are stored up for fire, being kept until the day of judgment and destruction of the ungodly. 8 But do not overlook this one fact, beloved, that with the Lord one day is as a thousand years, and a thousand years as one day. 9 The Lord is not slow to fulfill his promise as some count slowness, but is patient toward you, not wishing that any should perish, but that all should reach repentance. 10 But </a:t>
            </a:r>
            <a:r>
              <a:rPr lang="en-US" sz="1900" b="1" dirty="0"/>
              <a:t>the day of the Lord </a:t>
            </a:r>
            <a:r>
              <a:rPr lang="en-US" sz="1900" dirty="0"/>
              <a:t>will come like a thief, and then the heavens will pass away with a roar, and the heavenly bodies will be burned up and dissolved, and the earth and the </a:t>
            </a:r>
            <a:r>
              <a:rPr lang="en-US" sz="2000" dirty="0"/>
              <a:t>works that are done on it will be exposed.”</a:t>
            </a:r>
          </a:p>
        </p:txBody>
      </p:sp>
      <p:sp>
        <p:nvSpPr>
          <p:cNvPr id="5" name="TextBox 4">
            <a:extLst>
              <a:ext uri="{FF2B5EF4-FFF2-40B4-BE49-F238E27FC236}">
                <a16:creationId xmlns:a16="http://schemas.microsoft.com/office/drawing/2014/main" id="{38C6AC46-BE36-2744-B3D1-C5FBB3285448}"/>
              </a:ext>
            </a:extLst>
          </p:cNvPr>
          <p:cNvSpPr txBox="1"/>
          <p:nvPr/>
        </p:nvSpPr>
        <p:spPr>
          <a:xfrm>
            <a:off x="228600" y="4533973"/>
            <a:ext cx="8686800" cy="2139047"/>
          </a:xfrm>
          <a:prstGeom prst="rect">
            <a:avLst/>
          </a:prstGeom>
          <a:noFill/>
          <a:ln w="57150">
            <a:solidFill>
              <a:srgbClr val="FFC000"/>
            </a:solidFill>
          </a:ln>
        </p:spPr>
        <p:txBody>
          <a:bodyPr wrap="square" rtlCol="0">
            <a:spAutoFit/>
          </a:bodyPr>
          <a:lstStyle/>
          <a:p>
            <a:r>
              <a:rPr lang="en-US" sz="1900" dirty="0"/>
              <a:t>“11 Since all these things are thus to be dissolved, what sort of people ought you to be in lives of holiness and godliness, 12 waiting for and hastening the coming of </a:t>
            </a:r>
            <a:r>
              <a:rPr lang="en-US" sz="1900" b="1" dirty="0"/>
              <a:t>the day of God</a:t>
            </a:r>
            <a:r>
              <a:rPr lang="en-US" sz="1900" dirty="0"/>
              <a:t>, because of which the heavens will be set on fire and dissolved, and the heavenly bodies will melt as they burn! 13 But according to his promise we are waiting for new heavens and a new earth in which righteousness dwells.14 Therefore, beloved, since you are waiting for these, be diligent to be found by him without spot or blemish, and at peace.”</a:t>
            </a:r>
          </a:p>
        </p:txBody>
      </p:sp>
    </p:spTree>
    <p:extLst>
      <p:ext uri="{BB962C8B-B14F-4D97-AF65-F5344CB8AC3E}">
        <p14:creationId xmlns:p14="http://schemas.microsoft.com/office/powerpoint/2010/main" val="108079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CD9634-6E07-A947-8B71-54F29988B780}"/>
              </a:ext>
            </a:extLst>
          </p:cNvPr>
          <p:cNvSpPr txBox="1"/>
          <p:nvPr/>
        </p:nvSpPr>
        <p:spPr>
          <a:xfrm>
            <a:off x="266700" y="612844"/>
            <a:ext cx="8610600" cy="5632311"/>
          </a:xfrm>
          <a:prstGeom prst="rect">
            <a:avLst/>
          </a:prstGeom>
          <a:noFill/>
          <a:ln w="57150">
            <a:solidFill>
              <a:srgbClr val="FFC000"/>
            </a:solidFill>
          </a:ln>
        </p:spPr>
        <p:txBody>
          <a:bodyPr wrap="square" rtlCol="0">
            <a:spAutoFit/>
          </a:bodyPr>
          <a:lstStyle/>
          <a:p>
            <a:r>
              <a:rPr lang="en-US" sz="2400" dirty="0"/>
              <a:t>“The church has obliterated the line of separation that exists between righteousness and unrighteousness. No longer do we have higher moral expectations for our clergy. We no longer expect Christians to act and speak any differently from their neighbors. They watch the same TV programs, listen to the same music, go to the same movies. We too often ignore the sins of our own family members, excusing them for bad behavior.  In the church we fail to discipline the wayward for fear of having a falling out with someone.  We have a higher calling. We are called to be holy and separate not out of negativity. Not because we are against the world, but because we are for our God. It is to God that we make our first priority. It is to God that we pledge our lives in this fellowship. Can we not learn from the prophets? God will judge unrighteousness! He is longsuffering, wanting all to come to repentance, but He WILL judge us!” </a:t>
            </a:r>
            <a:r>
              <a:rPr lang="en-US" sz="1600" dirty="0"/>
              <a:t>---- J. Vernon McGee</a:t>
            </a:r>
          </a:p>
        </p:txBody>
      </p:sp>
    </p:spTree>
    <p:extLst>
      <p:ext uri="{BB962C8B-B14F-4D97-AF65-F5344CB8AC3E}">
        <p14:creationId xmlns:p14="http://schemas.microsoft.com/office/powerpoint/2010/main" val="827943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Times of the prophets</a:t>
            </a:r>
          </a:p>
        </p:txBody>
      </p:sp>
      <p:sp>
        <p:nvSpPr>
          <p:cNvPr id="3" name="Content Placeholder 2"/>
          <p:cNvSpPr>
            <a:spLocks noGrp="1"/>
          </p:cNvSpPr>
          <p:nvPr>
            <p:ph idx="1"/>
          </p:nvPr>
        </p:nvSpPr>
        <p:spPr>
          <a:xfrm>
            <a:off x="152400" y="1676401"/>
            <a:ext cx="8868228" cy="4952999"/>
          </a:xfrm>
        </p:spPr>
        <p:txBody>
          <a:bodyPr/>
          <a:lstStyle/>
          <a:p>
            <a:pPr marL="118872" indent="0">
              <a:buNone/>
            </a:pPr>
            <a:endParaRPr lang="en-US" sz="2800" b="1" u="sng">
              <a:latin typeface="Abadi MT Condensed Extra Bold" charset="0"/>
              <a:ea typeface="Abadi MT Condensed Extra Bold" charset="0"/>
              <a:cs typeface="Abadi MT Condensed Extra Bold" charset="0"/>
            </a:endParaRPr>
          </a:p>
          <a:p>
            <a:pPr marL="118872" indent="0">
              <a:buNone/>
            </a:pPr>
            <a:endParaRPr lang="en-US" sz="2800" b="1" u="sng">
              <a:latin typeface="Abadi MT Condensed Extra Bold" charset="0"/>
              <a:ea typeface="Abadi MT Condensed Extra Bold" charset="0"/>
              <a:cs typeface="Abadi MT Condensed Extra Bold" charset="0"/>
            </a:endParaRPr>
          </a:p>
          <a:p>
            <a:pPr marL="118872" indent="0">
              <a:buNone/>
            </a:pPr>
            <a:endParaRPr lang="en-US" sz="2800" b="1" u="sng">
              <a:latin typeface="Abadi MT Condensed Extra Bold" charset="0"/>
              <a:ea typeface="Abadi MT Condensed Extra Bold" charset="0"/>
              <a:cs typeface="Abadi MT Condensed Extra Bold" charset="0"/>
            </a:endParaRPr>
          </a:p>
          <a:p>
            <a:pPr>
              <a:buFont typeface="Arial" charset="0"/>
              <a:buChar char="•"/>
            </a:pPr>
            <a:endParaRPr lang="en-US" b="1" u="sng"/>
          </a:p>
        </p:txBody>
      </p:sp>
      <p:sp>
        <p:nvSpPr>
          <p:cNvPr id="4" name="TextBox 3"/>
          <p:cNvSpPr txBox="1"/>
          <p:nvPr/>
        </p:nvSpPr>
        <p:spPr>
          <a:xfrm>
            <a:off x="81125" y="3063032"/>
            <a:ext cx="2738275" cy="1938992"/>
          </a:xfrm>
          <a:prstGeom prst="rect">
            <a:avLst/>
          </a:prstGeom>
          <a:solidFill>
            <a:schemeClr val="bg2"/>
          </a:solidFill>
          <a:ln>
            <a:solidFill>
              <a:schemeClr val="tx2">
                <a:lumMod val="20000"/>
                <a:lumOff val="80000"/>
              </a:schemeClr>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Divided Kingdom</a:t>
            </a:r>
            <a:r>
              <a:rPr lang="en-US" sz="2400" b="1">
                <a:latin typeface="Abadi MT Condensed Extra Bold" charset="0"/>
                <a:ea typeface="Abadi MT Condensed Extra Bold" charset="0"/>
                <a:cs typeface="Abadi MT Condensed Extra Bold" charset="0"/>
              </a:rPr>
              <a:t> </a:t>
            </a:r>
            <a:endParaRPr lang="en-US" sz="2400" b="1" u="sng">
              <a:ea typeface="Arial Narrow" charset="0"/>
              <a:cs typeface="Arial Narrow" charset="0"/>
            </a:endParaRPr>
          </a:p>
          <a:p>
            <a:r>
              <a:rPr lang="en-US" sz="2400" b="1" i="1" u="sng">
                <a:ea typeface="Arial Narrow" charset="0"/>
                <a:cs typeface="Arial Narrow" charset="0"/>
              </a:rPr>
              <a:t>Northern Kingdom</a:t>
            </a:r>
            <a:r>
              <a:rPr lang="en-US" sz="2400" i="1">
                <a:ea typeface="Arial Narrow" charset="0"/>
                <a:cs typeface="Arial Narrow" charset="0"/>
              </a:rPr>
              <a:t>:</a:t>
            </a:r>
          </a:p>
          <a:p>
            <a:r>
              <a:rPr lang="en-US" sz="2400">
                <a:latin typeface="Arial Narrow" charset="0"/>
                <a:ea typeface="Arial Narrow" charset="0"/>
                <a:cs typeface="Arial Narrow" charset="0"/>
              </a:rPr>
              <a:t>Jehu, Elijah, Micaiah, </a:t>
            </a:r>
          </a:p>
          <a:p>
            <a:r>
              <a:rPr lang="en-US" sz="2400">
                <a:latin typeface="Arial Narrow" charset="0"/>
                <a:ea typeface="Arial Narrow" charset="0"/>
                <a:cs typeface="Arial Narrow" charset="0"/>
              </a:rPr>
              <a:t>Elisha, Jonah, Amos,</a:t>
            </a:r>
          </a:p>
          <a:p>
            <a:r>
              <a:rPr lang="en-US" sz="2400">
                <a:latin typeface="Arial Narrow" charset="0"/>
                <a:ea typeface="Arial Narrow" charset="0"/>
                <a:cs typeface="Arial Narrow" charset="0"/>
              </a:rPr>
              <a:t>Hosea</a:t>
            </a:r>
          </a:p>
        </p:txBody>
      </p:sp>
      <p:sp>
        <p:nvSpPr>
          <p:cNvPr id="5" name="TextBox 4"/>
          <p:cNvSpPr txBox="1"/>
          <p:nvPr/>
        </p:nvSpPr>
        <p:spPr>
          <a:xfrm>
            <a:off x="2971800" y="2981108"/>
            <a:ext cx="4311502" cy="1938992"/>
          </a:xfrm>
          <a:prstGeom prst="rect">
            <a:avLst/>
          </a:prstGeom>
          <a:solidFill>
            <a:srgbClr val="FFFF00"/>
          </a:solidFill>
          <a:ln w="76200">
            <a:solidFill>
              <a:schemeClr val="accent1"/>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Divided Kingdom</a:t>
            </a:r>
            <a:r>
              <a:rPr lang="en-US" sz="2400" b="1">
                <a:latin typeface="Abadi MT Condensed Extra Bold" charset="0"/>
                <a:ea typeface="Abadi MT Condensed Extra Bold" charset="0"/>
                <a:cs typeface="Abadi MT Condensed Extra Bold" charset="0"/>
              </a:rPr>
              <a:t> </a:t>
            </a:r>
            <a:endParaRPr lang="en-US" sz="2400" b="1" u="sng"/>
          </a:p>
          <a:p>
            <a:r>
              <a:rPr lang="en-US" sz="2400" b="1" i="1" u="sng"/>
              <a:t>Southern Kingdom</a:t>
            </a:r>
            <a:r>
              <a:rPr lang="en-US" sz="2400" b="1" u="sng"/>
              <a:t>:</a:t>
            </a:r>
          </a:p>
          <a:p>
            <a:r>
              <a:rPr lang="en-US" sz="2400">
                <a:latin typeface="Arial Narrow" charset="0"/>
                <a:ea typeface="Arial Narrow" charset="0"/>
                <a:cs typeface="Arial Narrow" charset="0"/>
              </a:rPr>
              <a:t>Shemaiah, </a:t>
            </a:r>
            <a:r>
              <a:rPr lang="en-US" sz="2400" err="1">
                <a:latin typeface="Arial Narrow" charset="0"/>
                <a:ea typeface="Arial Narrow" charset="0"/>
                <a:cs typeface="Arial Narrow" charset="0"/>
              </a:rPr>
              <a:t>Iddo</a:t>
            </a:r>
            <a:r>
              <a:rPr lang="en-US" sz="2400">
                <a:latin typeface="Arial Narrow" charset="0"/>
                <a:ea typeface="Arial Narrow" charset="0"/>
                <a:cs typeface="Arial Narrow" charset="0"/>
              </a:rPr>
              <a:t>, Azariah, Obadiah, Joel, Isaiah, Micah, Nahum, Habakkuk, </a:t>
            </a:r>
            <a:r>
              <a:rPr lang="en-US" sz="2400" b="1">
                <a:latin typeface="Arial Narrow" charset="0"/>
                <a:ea typeface="Arial Narrow" charset="0"/>
                <a:cs typeface="Arial Narrow" charset="0"/>
              </a:rPr>
              <a:t>Zephaniah</a:t>
            </a:r>
            <a:r>
              <a:rPr lang="en-US" sz="2400" b="1" i="1">
                <a:latin typeface="Arial Narrow" charset="0"/>
                <a:ea typeface="Arial Narrow" charset="0"/>
                <a:cs typeface="Arial Narrow" charset="0"/>
              </a:rPr>
              <a:t>, </a:t>
            </a:r>
            <a:r>
              <a:rPr lang="en-US" sz="2400" b="1">
                <a:latin typeface="Arial Narrow" charset="0"/>
                <a:ea typeface="Arial Narrow" charset="0"/>
                <a:cs typeface="Arial Narrow" charset="0"/>
              </a:rPr>
              <a:t>Jeremiah</a:t>
            </a:r>
          </a:p>
        </p:txBody>
      </p:sp>
      <p:sp>
        <p:nvSpPr>
          <p:cNvPr id="6" name="TextBox 5"/>
          <p:cNvSpPr txBox="1"/>
          <p:nvPr/>
        </p:nvSpPr>
        <p:spPr>
          <a:xfrm>
            <a:off x="7401716" y="3508724"/>
            <a:ext cx="1587014" cy="1908215"/>
          </a:xfrm>
          <a:prstGeom prst="rect">
            <a:avLst/>
          </a:prstGeom>
          <a:solidFill>
            <a:schemeClr val="accent2">
              <a:lumMod val="40000"/>
              <a:lumOff val="60000"/>
            </a:schemeClr>
          </a:solidFill>
          <a:ln>
            <a:solidFill>
              <a:schemeClr val="accent2">
                <a:lumMod val="40000"/>
                <a:lumOff val="60000"/>
              </a:schemeClr>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Restoration</a:t>
            </a:r>
            <a:r>
              <a:rPr lang="en-US" sz="2200" b="1" u="sng">
                <a:latin typeface="Abadi MT Condensed Extra Bold" charset="0"/>
                <a:ea typeface="Abadi MT Condensed Extra Bold" charset="0"/>
                <a:cs typeface="Abadi MT Condensed Extra Bold" charset="0"/>
              </a:rPr>
              <a:t>(Post-exilic)</a:t>
            </a:r>
          </a:p>
          <a:p>
            <a:r>
              <a:rPr lang="en-US" sz="2400">
                <a:latin typeface="Arial Narrow" charset="0"/>
                <a:ea typeface="Arial Narrow" charset="0"/>
                <a:cs typeface="Arial Narrow" charset="0"/>
              </a:rPr>
              <a:t>Haggai, Zechariah, </a:t>
            </a:r>
            <a:r>
              <a:rPr lang="en-US" sz="2400" err="1">
                <a:latin typeface="Arial Narrow" charset="0"/>
                <a:ea typeface="Arial Narrow" charset="0"/>
                <a:cs typeface="Arial Narrow" charset="0"/>
              </a:rPr>
              <a:t>Malachai</a:t>
            </a:r>
            <a:endParaRPr lang="en-US" sz="2400">
              <a:latin typeface="Arial Narrow" charset="0"/>
              <a:ea typeface="Arial Narrow" charset="0"/>
              <a:cs typeface="Arial Narrow" charset="0"/>
            </a:endParaRPr>
          </a:p>
        </p:txBody>
      </p:sp>
      <p:sp>
        <p:nvSpPr>
          <p:cNvPr id="7" name="TextBox 6"/>
          <p:cNvSpPr txBox="1"/>
          <p:nvPr/>
        </p:nvSpPr>
        <p:spPr>
          <a:xfrm>
            <a:off x="7587658" y="1594478"/>
            <a:ext cx="1314556" cy="1611250"/>
          </a:xfrm>
          <a:prstGeom prst="rect">
            <a:avLst/>
          </a:prstGeom>
          <a:solidFill>
            <a:srgbClr val="FFFF00"/>
          </a:solidFill>
          <a:ln w="76200">
            <a:solidFill>
              <a:schemeClr val="accent1"/>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Exile:</a:t>
            </a:r>
          </a:p>
          <a:p>
            <a:r>
              <a:rPr lang="en-US" sz="2400">
                <a:latin typeface="Arial Narrow" charset="0"/>
                <a:ea typeface="Arial Narrow" charset="0"/>
                <a:cs typeface="Arial Narrow" charset="0"/>
              </a:rPr>
              <a:t>Jeremiah, Daniel, Ezekiel</a:t>
            </a:r>
          </a:p>
        </p:txBody>
      </p:sp>
      <p:sp>
        <p:nvSpPr>
          <p:cNvPr id="8" name="TextBox 7"/>
          <p:cNvSpPr txBox="1"/>
          <p:nvPr/>
        </p:nvSpPr>
        <p:spPr>
          <a:xfrm>
            <a:off x="183632" y="1676401"/>
            <a:ext cx="7099669" cy="1200329"/>
          </a:xfrm>
          <a:prstGeom prst="rect">
            <a:avLst/>
          </a:prstGeom>
          <a:solidFill>
            <a:schemeClr val="accent4">
              <a:lumMod val="20000"/>
              <a:lumOff val="80000"/>
            </a:schemeClr>
          </a:solidFill>
          <a:ln>
            <a:solidFill>
              <a:srgbClr val="0070C0"/>
            </a:solidFill>
          </a:ln>
        </p:spPr>
        <p:txBody>
          <a:bodyPr wrap="square" rtlCol="0">
            <a:spAutoFit/>
          </a:bodyPr>
          <a:lstStyle/>
          <a:p>
            <a:pPr marL="118872" indent="0">
              <a:buNone/>
            </a:pPr>
            <a:r>
              <a:rPr lang="en-US" sz="2400" b="1" u="sng">
                <a:latin typeface="Abadi MT Condensed Extra Bold" charset="0"/>
                <a:ea typeface="Abadi MT Condensed Extra Bold" charset="0"/>
                <a:cs typeface="Abadi MT Condensed Extra Bold" charset="0"/>
              </a:rPr>
              <a:t>United Kingdom</a:t>
            </a:r>
            <a:r>
              <a:rPr lang="en-US" sz="2400" b="1" u="sng"/>
              <a:t>:</a:t>
            </a:r>
          </a:p>
          <a:p>
            <a:pPr marL="118872" indent="0">
              <a:buNone/>
            </a:pPr>
            <a:r>
              <a:rPr lang="en-US" sz="2400">
                <a:latin typeface="Arial Narrow" charset="0"/>
                <a:ea typeface="Arial Narrow" charset="0"/>
                <a:cs typeface="Arial Narrow" charset="0"/>
              </a:rPr>
              <a:t>Moses, Deborah, Samuel, Nathan, Gad, Zadok, Heman, Asaph, Jeduthun, Ahijah</a:t>
            </a:r>
          </a:p>
        </p:txBody>
      </p:sp>
      <p:sp>
        <p:nvSpPr>
          <p:cNvPr id="9" name="TextBox 8"/>
          <p:cNvSpPr txBox="1"/>
          <p:nvPr/>
        </p:nvSpPr>
        <p:spPr>
          <a:xfrm>
            <a:off x="81125" y="5583778"/>
            <a:ext cx="8927098" cy="1138773"/>
          </a:xfrm>
          <a:prstGeom prst="rect">
            <a:avLst/>
          </a:prstGeom>
          <a:solidFill>
            <a:schemeClr val="tx1"/>
          </a:solidFill>
          <a:ln w="28575">
            <a:solidFill>
              <a:schemeClr val="tx1"/>
            </a:solidFill>
          </a:ln>
        </p:spPr>
        <p:txBody>
          <a:bodyPr wrap="square" rtlCol="0">
            <a:spAutoFit/>
          </a:bodyPr>
          <a:lstStyle/>
          <a:p>
            <a:r>
              <a:rPr lang="en-US" sz="2200" b="1">
                <a:solidFill>
                  <a:schemeClr val="bg1"/>
                </a:solidFill>
                <a:latin typeface="Arial Narrow" charset="0"/>
                <a:ea typeface="Arial Narrow" charset="0"/>
                <a:cs typeface="Arial Narrow" charset="0"/>
              </a:rPr>
              <a:t>There are  four major prophets</a:t>
            </a:r>
            <a:r>
              <a:rPr lang="en-US" sz="2200">
                <a:solidFill>
                  <a:schemeClr val="bg1"/>
                </a:solidFill>
                <a:latin typeface="Arial Narrow" charset="0"/>
                <a:ea typeface="Arial Narrow" charset="0"/>
                <a:cs typeface="Arial Narrow" charset="0"/>
              </a:rPr>
              <a:t>: Isaiah, Jeremiah (Lamentations), Ezekiel, &amp; Daniel </a:t>
            </a:r>
          </a:p>
          <a:p>
            <a:r>
              <a:rPr lang="en-US" sz="2200" b="1">
                <a:solidFill>
                  <a:schemeClr val="bg1"/>
                </a:solidFill>
                <a:latin typeface="Arial Narrow" charset="0"/>
                <a:ea typeface="Arial Narrow" charset="0"/>
                <a:cs typeface="Arial Narrow" charset="0"/>
              </a:rPr>
              <a:t>There are twelve minor prophets</a:t>
            </a:r>
            <a:r>
              <a:rPr lang="en-US" sz="2200">
                <a:solidFill>
                  <a:schemeClr val="bg1"/>
                </a:solidFill>
                <a:latin typeface="Arial Narrow" charset="0"/>
                <a:ea typeface="Arial Narrow" charset="0"/>
                <a:cs typeface="Arial Narrow" charset="0"/>
              </a:rPr>
              <a:t>: Hosea, Joel, Amos, Obadiah, Jonah, Micah, Nahum, Habakkuk, Zephaniah, Haggai, Zechariah, &amp; Malachi</a:t>
            </a:r>
            <a:r>
              <a:rPr lang="en-US" sz="2400">
                <a:latin typeface="Arial Narrow" charset="0"/>
                <a:ea typeface="Arial Narrow" charset="0"/>
                <a:cs typeface="Arial Narrow" charset="0"/>
              </a:rPr>
              <a:t>.</a:t>
            </a:r>
          </a:p>
        </p:txBody>
      </p:sp>
    </p:spTree>
    <p:extLst>
      <p:ext uri="{BB962C8B-B14F-4D97-AF65-F5344CB8AC3E}">
        <p14:creationId xmlns:p14="http://schemas.microsoft.com/office/powerpoint/2010/main" val="664438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2728"/>
          </a:xfrm>
        </p:spPr>
        <p:txBody>
          <a:bodyPr>
            <a:normAutofit/>
          </a:bodyPr>
          <a:lstStyle/>
          <a:p>
            <a:pPr algn="ctr"/>
            <a:r>
              <a:rPr lang="en-US" sz="4000"/>
              <a:t>CHRONOLOGY OF PROPHETS</a:t>
            </a:r>
          </a:p>
        </p:txBody>
      </p:sp>
      <p:sp>
        <p:nvSpPr>
          <p:cNvPr id="3" name="Content Placeholder 2"/>
          <p:cNvSpPr>
            <a:spLocks noGrp="1"/>
          </p:cNvSpPr>
          <p:nvPr>
            <p:ph idx="1"/>
          </p:nvPr>
        </p:nvSpPr>
        <p:spPr>
          <a:xfrm>
            <a:off x="457200" y="1447800"/>
            <a:ext cx="8229600" cy="5082809"/>
          </a:xfrm>
        </p:spPr>
        <p:txBody>
          <a:bodyPr/>
          <a:lstStyle/>
          <a:p>
            <a:pPr>
              <a:buNone/>
            </a:pPr>
            <a:r>
              <a:rPr lang="en-US"/>
              <a:t>	    </a:t>
            </a:r>
            <a:r>
              <a:rPr lang="en-US" sz="2400" b="1"/>
              <a:t> </a:t>
            </a:r>
            <a:endParaRPr lang="en-US" sz="1800" b="1"/>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1455420" y="3512820"/>
            <a:ext cx="443484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09004" y="3549396"/>
            <a:ext cx="4431792"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3" idx="0"/>
          </p:cNvCxnSpPr>
          <p:nvPr/>
        </p:nvCxnSpPr>
        <p:spPr>
          <a:xfrm rot="5400000" flipH="1" flipV="1">
            <a:off x="4594342" y="1882661"/>
            <a:ext cx="31519" cy="800100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2244930" y="4090704"/>
            <a:ext cx="1232401" cy="369332"/>
          </a:xfrm>
          <a:prstGeom prst="rect">
            <a:avLst/>
          </a:prstGeom>
          <a:noFill/>
        </p:spPr>
        <p:txBody>
          <a:bodyPr wrap="square" rtlCol="0">
            <a:spAutoFit/>
          </a:bodyPr>
          <a:lstStyle/>
          <a:p>
            <a:r>
              <a:rPr lang="en-US"/>
              <a:t>   </a:t>
            </a:r>
            <a:r>
              <a:rPr lang="en-US" i="1"/>
              <a:t>Isaiah</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32" name="TextBox 131"/>
          <p:cNvSpPr txBox="1"/>
          <p:nvPr/>
        </p:nvSpPr>
        <p:spPr>
          <a:xfrm>
            <a:off x="2344326" y="4228115"/>
            <a:ext cx="1102545" cy="646331"/>
          </a:xfrm>
          <a:prstGeom prst="rect">
            <a:avLst/>
          </a:prstGeom>
          <a:noFill/>
        </p:spPr>
        <p:txBody>
          <a:bodyPr wrap="square" rtlCol="0">
            <a:spAutoFit/>
          </a:bodyPr>
          <a:lstStyle/>
          <a:p>
            <a:r>
              <a:rPr lang="en-US"/>
              <a:t>              Micah</a:t>
            </a:r>
          </a:p>
        </p:txBody>
      </p:sp>
      <p:sp>
        <p:nvSpPr>
          <p:cNvPr id="144" name="TextBox 143"/>
          <p:cNvSpPr txBox="1"/>
          <p:nvPr/>
        </p:nvSpPr>
        <p:spPr>
          <a:xfrm>
            <a:off x="5486400" y="39624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55" name="TextBox 154"/>
          <p:cNvSpPr txBox="1"/>
          <p:nvPr/>
        </p:nvSpPr>
        <p:spPr>
          <a:xfrm>
            <a:off x="6781800" y="21336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cxnSp>
        <p:nvCxnSpPr>
          <p:cNvPr id="67" name="Straight Connector 66"/>
          <p:cNvCxnSpPr/>
          <p:nvPr/>
        </p:nvCxnSpPr>
        <p:spPr>
          <a:xfrm rot="5400000">
            <a:off x="-152400" y="3505200"/>
            <a:ext cx="44196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1" name="Parallelogram 120"/>
          <p:cNvSpPr/>
          <p:nvPr/>
        </p:nvSpPr>
        <p:spPr>
          <a:xfrm rot="175213">
            <a:off x="3527681" y="1404449"/>
            <a:ext cx="512287" cy="443959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a:solidFill>
                  <a:schemeClr val="tx1"/>
                </a:solidFill>
                <a:latin typeface="Abadi MT Condensed Extra Bold" charset="0"/>
                <a:ea typeface="Abadi MT Condensed Extra Bold" charset="0"/>
                <a:cs typeface="Abadi MT Condensed Extra Bold" charset="0"/>
              </a:rPr>
              <a:t>Assyrian Exile - Israel  722 BC  </a:t>
            </a:r>
          </a:p>
        </p:txBody>
      </p:sp>
      <p:sp>
        <p:nvSpPr>
          <p:cNvPr id="122" name="Parallelogram 121"/>
          <p:cNvSpPr/>
          <p:nvPr/>
        </p:nvSpPr>
        <p:spPr>
          <a:xfrm rot="153179">
            <a:off x="5187147" y="1403804"/>
            <a:ext cx="526083" cy="442291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a:solidFill>
                  <a:schemeClr val="tx1"/>
                </a:solidFill>
                <a:latin typeface="Abadi MT Condensed Extra Bold" charset="0"/>
                <a:ea typeface="Abadi MT Condensed Extra Bold" charset="0"/>
                <a:cs typeface="Abadi MT Condensed Extra Bold" charset="0"/>
              </a:rPr>
              <a:t>Babylonian Exile- Judah 586 </a:t>
            </a:r>
          </a:p>
        </p:txBody>
      </p:sp>
      <p:cxnSp>
        <p:nvCxnSpPr>
          <p:cNvPr id="150" name="Straight Connector 149"/>
          <p:cNvCxnSpPr/>
          <p:nvPr/>
        </p:nvCxnSpPr>
        <p:spPr>
          <a:xfrm>
            <a:off x="762000" y="3505200"/>
            <a:ext cx="32004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0" y="2590800"/>
            <a:ext cx="921418" cy="369332"/>
          </a:xfrm>
          <a:prstGeom prst="rect">
            <a:avLst/>
          </a:prstGeom>
          <a:noFill/>
        </p:spPr>
        <p:txBody>
          <a:bodyPr wrap="square" rtlCol="0">
            <a:spAutoFit/>
          </a:bodyPr>
          <a:lstStyle/>
          <a:p>
            <a:r>
              <a:rPr lang="en-US"/>
              <a:t>Israel</a:t>
            </a:r>
          </a:p>
        </p:txBody>
      </p:sp>
      <p:sp>
        <p:nvSpPr>
          <p:cNvPr id="165" name="TextBox 164"/>
          <p:cNvSpPr txBox="1"/>
          <p:nvPr/>
        </p:nvSpPr>
        <p:spPr>
          <a:xfrm>
            <a:off x="0" y="4191000"/>
            <a:ext cx="980729" cy="369332"/>
          </a:xfrm>
          <a:prstGeom prst="rect">
            <a:avLst/>
          </a:prstGeom>
          <a:noFill/>
        </p:spPr>
        <p:txBody>
          <a:bodyPr wrap="square" rtlCol="0">
            <a:spAutoFit/>
          </a:bodyPr>
          <a:lstStyle/>
          <a:p>
            <a:r>
              <a:rPr lang="en-US"/>
              <a:t>Judah</a:t>
            </a:r>
          </a:p>
        </p:txBody>
      </p:sp>
      <p:sp>
        <p:nvSpPr>
          <p:cNvPr id="166" name="TextBox 165"/>
          <p:cNvSpPr txBox="1"/>
          <p:nvPr/>
        </p:nvSpPr>
        <p:spPr>
          <a:xfrm>
            <a:off x="914400" y="1447800"/>
            <a:ext cx="1371600" cy="646331"/>
          </a:xfrm>
          <a:prstGeom prst="rect">
            <a:avLst/>
          </a:prstGeom>
          <a:noFill/>
        </p:spPr>
        <p:txBody>
          <a:bodyPr wrap="square" rtlCol="0">
            <a:spAutoFit/>
          </a:bodyPr>
          <a:lstStyle/>
          <a:p>
            <a:r>
              <a:rPr lang="en-US" b="1">
                <a:latin typeface="Abadi MT Condensed Extra Bold" charset="0"/>
                <a:ea typeface="Abadi MT Condensed Extra Bold" charset="0"/>
                <a:cs typeface="Abadi MT Condensed Extra Bold" charset="0"/>
              </a:rPr>
              <a:t>9</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7" name="TextBox 166"/>
          <p:cNvSpPr txBox="1"/>
          <p:nvPr/>
        </p:nvSpPr>
        <p:spPr>
          <a:xfrm>
            <a:off x="2438400" y="1447800"/>
            <a:ext cx="1846413" cy="646331"/>
          </a:xfrm>
          <a:prstGeom prst="rect">
            <a:avLst/>
          </a:prstGeom>
          <a:noFill/>
        </p:spPr>
        <p:txBody>
          <a:bodyPr wrap="square" rtlCol="0">
            <a:spAutoFit/>
          </a:bodyPr>
          <a:lstStyle/>
          <a:p>
            <a:r>
              <a:rPr lang="en-US" b="1">
                <a:latin typeface="Abadi MT Condensed Extra Bold" charset="0"/>
                <a:ea typeface="Abadi MT Condensed Extra Bold" charset="0"/>
                <a:cs typeface="Abadi MT Condensed Extra Bold" charset="0"/>
              </a:rPr>
              <a:t>8</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8" name="TextBox 167"/>
          <p:cNvSpPr txBox="1"/>
          <p:nvPr/>
        </p:nvSpPr>
        <p:spPr>
          <a:xfrm>
            <a:off x="4114800" y="1447800"/>
            <a:ext cx="1600200" cy="923330"/>
          </a:xfrm>
          <a:prstGeom prst="rect">
            <a:avLst/>
          </a:prstGeom>
          <a:noFill/>
        </p:spPr>
        <p:txBody>
          <a:bodyPr wrap="square" rtlCol="0">
            <a:spAutoFit/>
          </a:bodyPr>
          <a:lstStyle/>
          <a:p>
            <a:r>
              <a:rPr lang="en-US" b="1"/>
              <a:t> </a:t>
            </a:r>
            <a:r>
              <a:rPr lang="en-US" b="1">
                <a:latin typeface="Abadi MT Condensed Extra Bold" charset="0"/>
                <a:ea typeface="Abadi MT Condensed Extra Bold" charset="0"/>
                <a:cs typeface="Abadi MT Condensed Extra Bold" charset="0"/>
              </a:rPr>
              <a:t>7</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and 6</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a:t>
            </a:r>
          </a:p>
          <a:p>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9" name="TextBox 168"/>
          <p:cNvSpPr txBox="1"/>
          <p:nvPr/>
        </p:nvSpPr>
        <p:spPr>
          <a:xfrm>
            <a:off x="5791201" y="1447800"/>
            <a:ext cx="1600200" cy="646331"/>
          </a:xfrm>
          <a:prstGeom prst="rect">
            <a:avLst/>
          </a:prstGeom>
          <a:noFill/>
        </p:spPr>
        <p:txBody>
          <a:bodyPr wrap="square" rtlCol="0">
            <a:spAutoFit/>
          </a:bodyPr>
          <a:lstStyle/>
          <a:p>
            <a:r>
              <a:rPr lang="en-US" b="1"/>
              <a:t>      Exilic </a:t>
            </a:r>
          </a:p>
          <a:p>
            <a:r>
              <a:rPr lang="en-US" b="1"/>
              <a:t>   </a:t>
            </a:r>
            <a:r>
              <a:rPr lang="en-US" b="1">
                <a:latin typeface="Abadi MT Condensed Extra Bold" charset="0"/>
                <a:ea typeface="Abadi MT Condensed Extra Bold" charset="0"/>
                <a:cs typeface="Abadi MT Condensed Extra Bold" charset="0"/>
              </a:rPr>
              <a:t>Prophets</a:t>
            </a:r>
          </a:p>
        </p:txBody>
      </p:sp>
      <p:sp>
        <p:nvSpPr>
          <p:cNvPr id="170" name="TextBox 169"/>
          <p:cNvSpPr txBox="1"/>
          <p:nvPr/>
        </p:nvSpPr>
        <p:spPr>
          <a:xfrm>
            <a:off x="838200" y="4038600"/>
            <a:ext cx="1461001" cy="923330"/>
          </a:xfrm>
          <a:prstGeom prst="rect">
            <a:avLst/>
          </a:prstGeom>
          <a:noFill/>
        </p:spPr>
        <p:txBody>
          <a:bodyPr wrap="square" rtlCol="0">
            <a:spAutoFit/>
          </a:bodyPr>
          <a:lstStyle/>
          <a:p>
            <a:r>
              <a:rPr lang="en-US"/>
              <a:t>Obadiah</a:t>
            </a:r>
          </a:p>
          <a:p>
            <a:endParaRPr lang="en-US"/>
          </a:p>
          <a:p>
            <a:r>
              <a:rPr lang="en-US"/>
              <a:t>    Joel</a:t>
            </a:r>
          </a:p>
        </p:txBody>
      </p:sp>
      <p:cxnSp>
        <p:nvCxnSpPr>
          <p:cNvPr id="172" name="Straight Connector 171"/>
          <p:cNvCxnSpPr/>
          <p:nvPr/>
        </p:nvCxnSpPr>
        <p:spPr>
          <a:xfrm>
            <a:off x="980729" y="43434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2362200" y="2331976"/>
            <a:ext cx="1143001" cy="953554"/>
          </a:xfrm>
          <a:prstGeom prst="rect">
            <a:avLst/>
          </a:prstGeom>
          <a:noFill/>
        </p:spPr>
        <p:txBody>
          <a:bodyPr wrap="square" rtlCol="0">
            <a:spAutoFit/>
          </a:bodyPr>
          <a:lstStyle/>
          <a:p>
            <a:r>
              <a:rPr lang="en-US"/>
              <a:t>Jonah</a:t>
            </a:r>
          </a:p>
          <a:p>
            <a:r>
              <a:rPr lang="en-US"/>
              <a:t>Amos</a:t>
            </a:r>
          </a:p>
          <a:p>
            <a:r>
              <a:rPr lang="en-US"/>
              <a:t>Hosea</a:t>
            </a:r>
          </a:p>
        </p:txBody>
      </p:sp>
      <p:cxnSp>
        <p:nvCxnSpPr>
          <p:cNvPr id="182" name="Straight Connector 181"/>
          <p:cNvCxnSpPr/>
          <p:nvPr/>
        </p:nvCxnSpPr>
        <p:spPr>
          <a:xfrm>
            <a:off x="2514600" y="26670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2514600" y="2971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489927" y="326169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3962400" y="3886200"/>
            <a:ext cx="1967779" cy="1200329"/>
          </a:xfrm>
          <a:prstGeom prst="rect">
            <a:avLst/>
          </a:prstGeom>
          <a:noFill/>
        </p:spPr>
        <p:txBody>
          <a:bodyPr wrap="square" rtlCol="0">
            <a:spAutoFit/>
          </a:bodyPr>
          <a:lstStyle/>
          <a:p>
            <a:r>
              <a:rPr lang="en-US"/>
              <a:t>Nahum</a:t>
            </a:r>
          </a:p>
          <a:p>
            <a:r>
              <a:rPr lang="en-US" b="1"/>
              <a:t>Zephaniah</a:t>
            </a:r>
          </a:p>
          <a:p>
            <a:r>
              <a:rPr lang="en-US"/>
              <a:t>Habakkuk</a:t>
            </a:r>
          </a:p>
          <a:p>
            <a:r>
              <a:rPr lang="en-US" b="1" i="1"/>
              <a:t>Jeremiah</a:t>
            </a:r>
          </a:p>
        </p:txBody>
      </p:sp>
      <p:cxnSp>
        <p:nvCxnSpPr>
          <p:cNvPr id="195" name="Straight Connector 194"/>
          <p:cNvCxnSpPr/>
          <p:nvPr/>
        </p:nvCxnSpPr>
        <p:spPr>
          <a:xfrm>
            <a:off x="4114800" y="4191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114800" y="4495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38600" y="4724400"/>
            <a:ext cx="914400" cy="0"/>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5791200" y="2514600"/>
            <a:ext cx="1219201" cy="646331"/>
          </a:xfrm>
          <a:prstGeom prst="rect">
            <a:avLst/>
          </a:prstGeom>
          <a:noFill/>
        </p:spPr>
        <p:txBody>
          <a:bodyPr wrap="square" rtlCol="0">
            <a:spAutoFit/>
          </a:bodyPr>
          <a:lstStyle/>
          <a:p>
            <a:r>
              <a:rPr lang="en-US"/>
              <a:t>    </a:t>
            </a:r>
            <a:r>
              <a:rPr lang="en-US" i="1"/>
              <a:t>Daniel</a:t>
            </a:r>
          </a:p>
          <a:p>
            <a:r>
              <a:rPr lang="en-US"/>
              <a:t>    </a:t>
            </a:r>
            <a:r>
              <a:rPr lang="en-US" i="1"/>
              <a:t>Ezekiel</a:t>
            </a:r>
          </a:p>
        </p:txBody>
      </p:sp>
      <p:cxnSp>
        <p:nvCxnSpPr>
          <p:cNvPr id="230" name="Straight Connector 229"/>
          <p:cNvCxnSpPr/>
          <p:nvPr/>
        </p:nvCxnSpPr>
        <p:spPr>
          <a:xfrm rot="5400000">
            <a:off x="4985004" y="3549396"/>
            <a:ext cx="4355592"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391400" y="1447800"/>
            <a:ext cx="1368143" cy="646331"/>
          </a:xfrm>
          <a:prstGeom prst="rect">
            <a:avLst/>
          </a:prstGeom>
          <a:noFill/>
        </p:spPr>
        <p:txBody>
          <a:bodyPr wrap="square" rtlCol="0">
            <a:spAutoFit/>
          </a:bodyPr>
          <a:lstStyle/>
          <a:p>
            <a:r>
              <a:rPr lang="en-US" b="1"/>
              <a:t>Postexilic</a:t>
            </a:r>
          </a:p>
          <a:p>
            <a:r>
              <a:rPr lang="en-US" b="1">
                <a:latin typeface="Abadi MT Condensed Extra Bold" charset="0"/>
                <a:ea typeface="Abadi MT Condensed Extra Bold" charset="0"/>
                <a:cs typeface="Abadi MT Condensed Extra Bold" charset="0"/>
              </a:rPr>
              <a:t>Prophets</a:t>
            </a:r>
          </a:p>
        </p:txBody>
      </p:sp>
      <p:sp>
        <p:nvSpPr>
          <p:cNvPr id="236" name="TextBox 235"/>
          <p:cNvSpPr txBox="1"/>
          <p:nvPr/>
        </p:nvSpPr>
        <p:spPr>
          <a:xfrm>
            <a:off x="7391400" y="2438400"/>
            <a:ext cx="1292456" cy="923330"/>
          </a:xfrm>
          <a:prstGeom prst="rect">
            <a:avLst/>
          </a:prstGeom>
          <a:noFill/>
        </p:spPr>
        <p:txBody>
          <a:bodyPr wrap="square" rtlCol="0">
            <a:spAutoFit/>
          </a:bodyPr>
          <a:lstStyle/>
          <a:p>
            <a:r>
              <a:rPr lang="en-US"/>
              <a:t>  Haggai</a:t>
            </a:r>
          </a:p>
          <a:p>
            <a:r>
              <a:rPr lang="en-US"/>
              <a:t>Zechariah</a:t>
            </a:r>
          </a:p>
          <a:p>
            <a:r>
              <a:rPr lang="en-US"/>
              <a:t>  Malachi</a:t>
            </a:r>
          </a:p>
        </p:txBody>
      </p:sp>
      <p:cxnSp>
        <p:nvCxnSpPr>
          <p:cNvPr id="238" name="Straight Connector 237"/>
          <p:cNvCxnSpPr/>
          <p:nvPr/>
        </p:nvCxnSpPr>
        <p:spPr>
          <a:xfrm>
            <a:off x="7620000" y="2743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7467600" y="30480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620000" y="336173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1120770" y="4902590"/>
            <a:ext cx="375725" cy="1368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1D4A13B-E037-D640-9F4E-F3700B1F4EC5}"/>
              </a:ext>
            </a:extLst>
          </p:cNvPr>
          <p:cNvCxnSpPr>
            <a:cxnSpLocks/>
          </p:cNvCxnSpPr>
          <p:nvPr/>
        </p:nvCxnSpPr>
        <p:spPr>
          <a:xfrm>
            <a:off x="4419600" y="3798332"/>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C1BD02-8F9F-6944-AD29-76B2C466EBBF}"/>
              </a:ext>
            </a:extLst>
          </p:cNvPr>
          <p:cNvSpPr txBox="1"/>
          <p:nvPr/>
        </p:nvSpPr>
        <p:spPr>
          <a:xfrm>
            <a:off x="1714500" y="1519996"/>
            <a:ext cx="2971800" cy="523220"/>
          </a:xfrm>
          <a:prstGeom prst="rect">
            <a:avLst/>
          </a:prstGeom>
          <a:solidFill>
            <a:schemeClr val="bg2"/>
          </a:solidFill>
          <a:ln w="38100">
            <a:solidFill>
              <a:schemeClr val="tx1"/>
            </a:solidFill>
          </a:ln>
        </p:spPr>
        <p:txBody>
          <a:bodyPr wrap="square" rtlCol="0">
            <a:spAutoFit/>
          </a:bodyPr>
          <a:lstStyle/>
          <a:p>
            <a:pPr algn="ctr"/>
            <a:r>
              <a:rPr lang="en-US" sz="2800" b="1"/>
              <a:t>Nineveh</a:t>
            </a:r>
          </a:p>
        </p:txBody>
      </p:sp>
      <p:cxnSp>
        <p:nvCxnSpPr>
          <p:cNvPr id="6" name="Straight Arrow Connector 5">
            <a:extLst>
              <a:ext uri="{FF2B5EF4-FFF2-40B4-BE49-F238E27FC236}">
                <a16:creationId xmlns:a16="http://schemas.microsoft.com/office/drawing/2014/main" id="{D10F6D36-B359-F84E-8A6A-9F8A440747E7}"/>
              </a:ext>
            </a:extLst>
          </p:cNvPr>
          <p:cNvCxnSpPr>
            <a:cxnSpLocks/>
          </p:cNvCxnSpPr>
          <p:nvPr/>
        </p:nvCxnSpPr>
        <p:spPr>
          <a:xfrm>
            <a:off x="3060569" y="2295204"/>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8A0712F6-2AAE-5E4A-9574-F171C86A40E9}"/>
              </a:ext>
            </a:extLst>
          </p:cNvPr>
          <p:cNvSpPr/>
          <p:nvPr/>
        </p:nvSpPr>
        <p:spPr>
          <a:xfrm rot="10800000">
            <a:off x="1918894" y="2420764"/>
            <a:ext cx="864448" cy="65031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75306A3F-57F8-E24A-9BAD-37A423FB76F0}"/>
              </a:ext>
            </a:extLst>
          </p:cNvPr>
          <p:cNvCxnSpPr>
            <a:cxnSpLocks/>
          </p:cNvCxnSpPr>
          <p:nvPr/>
        </p:nvCxnSpPr>
        <p:spPr>
          <a:xfrm>
            <a:off x="4454721"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EA965C-B60B-DB41-BD66-4FB5D1649D38}"/>
              </a:ext>
            </a:extLst>
          </p:cNvPr>
          <p:cNvCxnSpPr>
            <a:cxnSpLocks/>
          </p:cNvCxnSpPr>
          <p:nvPr/>
        </p:nvCxnSpPr>
        <p:spPr>
          <a:xfrm flipV="1">
            <a:off x="6712901" y="4424864"/>
            <a:ext cx="0" cy="11886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eft Brace 12">
            <a:extLst>
              <a:ext uri="{FF2B5EF4-FFF2-40B4-BE49-F238E27FC236}">
                <a16:creationId xmlns:a16="http://schemas.microsoft.com/office/drawing/2014/main" id="{A617C34D-9A90-1148-87A2-CB8EC7FD9F21}"/>
              </a:ext>
            </a:extLst>
          </p:cNvPr>
          <p:cNvSpPr/>
          <p:nvPr/>
        </p:nvSpPr>
        <p:spPr>
          <a:xfrm>
            <a:off x="3083639" y="2367563"/>
            <a:ext cx="561887" cy="67490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79403D1F-5B0E-084E-951B-33804E8457B4}"/>
              </a:ext>
            </a:extLst>
          </p:cNvPr>
          <p:cNvSpPr txBox="1"/>
          <p:nvPr/>
        </p:nvSpPr>
        <p:spPr>
          <a:xfrm>
            <a:off x="1022239" y="3180308"/>
            <a:ext cx="2893118" cy="523220"/>
          </a:xfrm>
          <a:prstGeom prst="rect">
            <a:avLst/>
          </a:prstGeom>
          <a:solidFill>
            <a:schemeClr val="bg2"/>
          </a:solidFill>
          <a:ln w="38100">
            <a:solidFill>
              <a:schemeClr val="tx1"/>
            </a:solidFill>
          </a:ln>
        </p:spPr>
        <p:txBody>
          <a:bodyPr wrap="square" rtlCol="0">
            <a:spAutoFit/>
          </a:bodyPr>
          <a:lstStyle/>
          <a:p>
            <a:pPr algn="ctr"/>
            <a:r>
              <a:rPr lang="en-US" sz="2800" b="1"/>
              <a:t>Israel</a:t>
            </a:r>
          </a:p>
        </p:txBody>
      </p:sp>
      <p:sp>
        <p:nvSpPr>
          <p:cNvPr id="15" name="TextBox 14">
            <a:extLst>
              <a:ext uri="{FF2B5EF4-FFF2-40B4-BE49-F238E27FC236}">
                <a16:creationId xmlns:a16="http://schemas.microsoft.com/office/drawing/2014/main" id="{8E5D5A2B-EA1C-1147-AD04-051D7BEF4D9A}"/>
              </a:ext>
            </a:extLst>
          </p:cNvPr>
          <p:cNvSpPr txBox="1"/>
          <p:nvPr/>
        </p:nvSpPr>
        <p:spPr>
          <a:xfrm>
            <a:off x="1022239" y="3955516"/>
            <a:ext cx="7885307" cy="523220"/>
          </a:xfrm>
          <a:prstGeom prst="rect">
            <a:avLst/>
          </a:prstGeom>
          <a:solidFill>
            <a:schemeClr val="bg2"/>
          </a:solidFill>
          <a:ln w="38100">
            <a:solidFill>
              <a:schemeClr val="tx1"/>
            </a:solidFill>
          </a:ln>
        </p:spPr>
        <p:txBody>
          <a:bodyPr wrap="square" rtlCol="0">
            <a:spAutoFit/>
          </a:bodyPr>
          <a:lstStyle/>
          <a:p>
            <a:r>
              <a:rPr lang="en-US" sz="2800" b="1"/>
              <a:t>     Judah	                                     Exile       Return</a:t>
            </a:r>
          </a:p>
        </p:txBody>
      </p:sp>
      <p:cxnSp>
        <p:nvCxnSpPr>
          <p:cNvPr id="17" name="Straight Connector 16">
            <a:extLst>
              <a:ext uri="{FF2B5EF4-FFF2-40B4-BE49-F238E27FC236}">
                <a16:creationId xmlns:a16="http://schemas.microsoft.com/office/drawing/2014/main" id="{A0EC93BE-790A-4846-858D-22EE7D7FAEA1}"/>
              </a:ext>
            </a:extLst>
          </p:cNvPr>
          <p:cNvCxnSpPr>
            <a:cxnSpLocks/>
          </p:cNvCxnSpPr>
          <p:nvPr/>
        </p:nvCxnSpPr>
        <p:spPr>
          <a:xfrm>
            <a:off x="3200400" y="4424690"/>
            <a:ext cx="0" cy="360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C0BF6B-AED7-8E4C-B157-56434A9600F2}"/>
              </a:ext>
            </a:extLst>
          </p:cNvPr>
          <p:cNvCxnSpPr>
            <a:cxnSpLocks/>
          </p:cNvCxnSpPr>
          <p:nvPr/>
        </p:nvCxnSpPr>
        <p:spPr>
          <a:xfrm flipV="1">
            <a:off x="8021456" y="4377344"/>
            <a:ext cx="0" cy="12361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79828966-6BB9-6741-A8DD-D681E02BE80F}"/>
              </a:ext>
            </a:extLst>
          </p:cNvPr>
          <p:cNvSpPr/>
          <p:nvPr/>
        </p:nvSpPr>
        <p:spPr>
          <a:xfrm rot="10800000">
            <a:off x="1022239" y="6202694"/>
            <a:ext cx="281280" cy="523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9921C70F-42BB-C245-8CD2-131FAD553D5A}"/>
              </a:ext>
            </a:extLst>
          </p:cNvPr>
          <p:cNvSpPr txBox="1"/>
          <p:nvPr/>
        </p:nvSpPr>
        <p:spPr>
          <a:xfrm>
            <a:off x="8211431" y="4702128"/>
            <a:ext cx="958913" cy="646331"/>
          </a:xfrm>
          <a:prstGeom prst="rect">
            <a:avLst/>
          </a:prstGeom>
          <a:noFill/>
          <a:ln>
            <a:solidFill>
              <a:schemeClr val="tx1"/>
            </a:solidFill>
          </a:ln>
        </p:spPr>
        <p:txBody>
          <a:bodyPr wrap="square" rtlCol="0">
            <a:spAutoFit/>
          </a:bodyPr>
          <a:lstStyle/>
          <a:p>
            <a:pPr algn="ctr"/>
            <a:r>
              <a:rPr lang="en-US" b="1"/>
              <a:t>Malachi</a:t>
            </a:r>
          </a:p>
          <a:p>
            <a:pPr algn="ctr"/>
            <a:r>
              <a:rPr lang="en-US" b="1"/>
              <a:t>445 BC</a:t>
            </a:r>
          </a:p>
        </p:txBody>
      </p:sp>
      <p:cxnSp>
        <p:nvCxnSpPr>
          <p:cNvPr id="29" name="Straight Arrow Connector 28">
            <a:extLst>
              <a:ext uri="{FF2B5EF4-FFF2-40B4-BE49-F238E27FC236}">
                <a16:creationId xmlns:a16="http://schemas.microsoft.com/office/drawing/2014/main" id="{574A21A3-090D-3540-82DF-F4DB5DA14CDF}"/>
              </a:ext>
            </a:extLst>
          </p:cNvPr>
          <p:cNvCxnSpPr>
            <a:cxnSpLocks/>
          </p:cNvCxnSpPr>
          <p:nvPr/>
        </p:nvCxnSpPr>
        <p:spPr>
          <a:xfrm flipH="1">
            <a:off x="2808405" y="2295204"/>
            <a:ext cx="8412" cy="900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683A581F-3920-9342-8D43-A0C4A5663119}"/>
              </a:ext>
            </a:extLst>
          </p:cNvPr>
          <p:cNvSpPr/>
          <p:nvPr/>
        </p:nvSpPr>
        <p:spPr>
          <a:xfrm>
            <a:off x="6712901" y="4550027"/>
            <a:ext cx="466444" cy="9803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0A108C64-5E84-9A49-8030-58F96E7D2EAD}"/>
              </a:ext>
            </a:extLst>
          </p:cNvPr>
          <p:cNvSpPr txBox="1"/>
          <p:nvPr/>
        </p:nvSpPr>
        <p:spPr>
          <a:xfrm>
            <a:off x="6924017" y="4633653"/>
            <a:ext cx="1178529" cy="877163"/>
          </a:xfrm>
          <a:prstGeom prst="rect">
            <a:avLst/>
          </a:prstGeom>
          <a:noFill/>
          <a:ln>
            <a:solidFill>
              <a:schemeClr val="tx1"/>
            </a:solidFill>
          </a:ln>
        </p:spPr>
        <p:txBody>
          <a:bodyPr wrap="square" rtlCol="0">
            <a:spAutoFit/>
          </a:bodyPr>
          <a:lstStyle/>
          <a:p>
            <a:pPr algn="ctr"/>
            <a:r>
              <a:rPr lang="en-US" sz="1700" b="1"/>
              <a:t>Haggai</a:t>
            </a:r>
          </a:p>
          <a:p>
            <a:pPr algn="ctr"/>
            <a:r>
              <a:rPr lang="en-US" sz="1700" b="1"/>
              <a:t>Zechariah</a:t>
            </a:r>
          </a:p>
          <a:p>
            <a:pPr algn="ctr"/>
            <a:r>
              <a:rPr lang="en-US" sz="1700" b="1"/>
              <a:t>520 BC</a:t>
            </a:r>
          </a:p>
        </p:txBody>
      </p:sp>
      <p:cxnSp>
        <p:nvCxnSpPr>
          <p:cNvPr id="42" name="Straight Connector 41">
            <a:extLst>
              <a:ext uri="{FF2B5EF4-FFF2-40B4-BE49-F238E27FC236}">
                <a16:creationId xmlns:a16="http://schemas.microsoft.com/office/drawing/2014/main" id="{CE6B689E-22AC-1A48-82FC-CD50C28F4449}"/>
              </a:ext>
            </a:extLst>
          </p:cNvPr>
          <p:cNvCxnSpPr>
            <a:cxnSpLocks/>
          </p:cNvCxnSpPr>
          <p:nvPr/>
        </p:nvCxnSpPr>
        <p:spPr>
          <a:xfrm>
            <a:off x="6629400" y="3955516"/>
            <a:ext cx="0" cy="4560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825DF53-E3C9-CE4C-A998-7FABFF6E0CE1}"/>
              </a:ext>
            </a:extLst>
          </p:cNvPr>
          <p:cNvCxnSpPr>
            <a:cxnSpLocks/>
          </p:cNvCxnSpPr>
          <p:nvPr/>
        </p:nvCxnSpPr>
        <p:spPr>
          <a:xfrm>
            <a:off x="5489630" y="3955516"/>
            <a:ext cx="0" cy="4691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E632783-BA3E-F84B-95BE-E7F8238A83B6}"/>
              </a:ext>
            </a:extLst>
          </p:cNvPr>
          <p:cNvSpPr txBox="1"/>
          <p:nvPr/>
        </p:nvSpPr>
        <p:spPr>
          <a:xfrm>
            <a:off x="5551558" y="3631169"/>
            <a:ext cx="878767" cy="369332"/>
          </a:xfrm>
          <a:prstGeom prst="rect">
            <a:avLst/>
          </a:prstGeom>
          <a:noFill/>
        </p:spPr>
        <p:txBody>
          <a:bodyPr wrap="none" rtlCol="0">
            <a:spAutoFit/>
          </a:bodyPr>
          <a:lstStyle/>
          <a:p>
            <a:r>
              <a:rPr lang="en-US" b="1"/>
              <a:t>586 BC</a:t>
            </a:r>
          </a:p>
        </p:txBody>
      </p:sp>
      <p:sp>
        <p:nvSpPr>
          <p:cNvPr id="48" name="TextBox 47">
            <a:extLst>
              <a:ext uri="{FF2B5EF4-FFF2-40B4-BE49-F238E27FC236}">
                <a16:creationId xmlns:a16="http://schemas.microsoft.com/office/drawing/2014/main" id="{7A7AB6E2-454E-174C-B576-D7A3C7DCF4B8}"/>
              </a:ext>
            </a:extLst>
          </p:cNvPr>
          <p:cNvSpPr txBox="1"/>
          <p:nvPr/>
        </p:nvSpPr>
        <p:spPr>
          <a:xfrm>
            <a:off x="7179345" y="3601503"/>
            <a:ext cx="862737" cy="369332"/>
          </a:xfrm>
          <a:prstGeom prst="rect">
            <a:avLst/>
          </a:prstGeom>
          <a:noFill/>
        </p:spPr>
        <p:txBody>
          <a:bodyPr wrap="none" rtlCol="0">
            <a:spAutoFit/>
          </a:bodyPr>
          <a:lstStyle/>
          <a:p>
            <a:r>
              <a:rPr lang="en-US" b="1"/>
              <a:t>536 BC</a:t>
            </a:r>
          </a:p>
        </p:txBody>
      </p:sp>
      <p:sp>
        <p:nvSpPr>
          <p:cNvPr id="52" name="TextBox 51">
            <a:extLst>
              <a:ext uri="{FF2B5EF4-FFF2-40B4-BE49-F238E27FC236}">
                <a16:creationId xmlns:a16="http://schemas.microsoft.com/office/drawing/2014/main" id="{4773B176-53E3-CA45-A654-A07AC166EA0E}"/>
              </a:ext>
            </a:extLst>
          </p:cNvPr>
          <p:cNvSpPr txBox="1"/>
          <p:nvPr/>
        </p:nvSpPr>
        <p:spPr>
          <a:xfrm>
            <a:off x="4657949" y="803300"/>
            <a:ext cx="923651" cy="646331"/>
          </a:xfrm>
          <a:prstGeom prst="rect">
            <a:avLst/>
          </a:prstGeom>
          <a:noFill/>
        </p:spPr>
        <p:txBody>
          <a:bodyPr wrap="none" rtlCol="0">
            <a:spAutoFit/>
          </a:bodyPr>
          <a:lstStyle/>
          <a:p>
            <a:pPr algn="ctr"/>
            <a:r>
              <a:rPr lang="en-US" b="1"/>
              <a:t>Nahum</a:t>
            </a:r>
          </a:p>
          <a:p>
            <a:pPr algn="ctr"/>
            <a:r>
              <a:rPr lang="en-US" b="1"/>
              <a:t>630 BC</a:t>
            </a:r>
          </a:p>
        </p:txBody>
      </p:sp>
      <p:cxnSp>
        <p:nvCxnSpPr>
          <p:cNvPr id="53" name="Straight Arrow Connector 52">
            <a:extLst>
              <a:ext uri="{FF2B5EF4-FFF2-40B4-BE49-F238E27FC236}">
                <a16:creationId xmlns:a16="http://schemas.microsoft.com/office/drawing/2014/main" id="{8D45584A-E3D7-E640-B227-A3E1BF91B3C8}"/>
              </a:ext>
            </a:extLst>
          </p:cNvPr>
          <p:cNvCxnSpPr>
            <a:cxnSpLocks/>
          </p:cNvCxnSpPr>
          <p:nvPr/>
        </p:nvCxnSpPr>
        <p:spPr>
          <a:xfrm flipH="1" flipV="1">
            <a:off x="4481500" y="4452982"/>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Left Brace 54">
            <a:extLst>
              <a:ext uri="{FF2B5EF4-FFF2-40B4-BE49-F238E27FC236}">
                <a16:creationId xmlns:a16="http://schemas.microsoft.com/office/drawing/2014/main" id="{E4326D61-4AEA-AB44-ADC3-AB9DAE7FBD12}"/>
              </a:ext>
            </a:extLst>
          </p:cNvPr>
          <p:cNvSpPr/>
          <p:nvPr/>
        </p:nvSpPr>
        <p:spPr>
          <a:xfrm rot="10800000">
            <a:off x="3961388" y="4616576"/>
            <a:ext cx="533394" cy="864218"/>
          </a:xfrm>
          <a:prstGeom prst="leftBrace">
            <a:avLst>
              <a:gd name="adj1" fmla="val 8333"/>
              <a:gd name="adj2" fmla="val 4846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AEA4102E-8384-884C-A328-E47216806115}"/>
              </a:ext>
            </a:extLst>
          </p:cNvPr>
          <p:cNvSpPr txBox="1"/>
          <p:nvPr/>
        </p:nvSpPr>
        <p:spPr>
          <a:xfrm>
            <a:off x="3060569" y="4680562"/>
            <a:ext cx="1252266" cy="646331"/>
          </a:xfrm>
          <a:prstGeom prst="rect">
            <a:avLst/>
          </a:prstGeom>
          <a:solidFill>
            <a:srgbClr val="FFFF00"/>
          </a:solidFill>
          <a:ln>
            <a:noFill/>
          </a:ln>
        </p:spPr>
        <p:txBody>
          <a:bodyPr wrap="square" rtlCol="0">
            <a:spAutoFit/>
          </a:bodyPr>
          <a:lstStyle/>
          <a:p>
            <a:r>
              <a:rPr lang="en-US" b="1"/>
              <a:t>Zephaniah</a:t>
            </a:r>
          </a:p>
          <a:p>
            <a:pPr algn="ctr"/>
            <a:r>
              <a:rPr lang="en-US" b="1"/>
              <a:t>630 BC</a:t>
            </a:r>
          </a:p>
        </p:txBody>
      </p:sp>
      <p:sp>
        <p:nvSpPr>
          <p:cNvPr id="58" name="Left Brace 57">
            <a:extLst>
              <a:ext uri="{FF2B5EF4-FFF2-40B4-BE49-F238E27FC236}">
                <a16:creationId xmlns:a16="http://schemas.microsoft.com/office/drawing/2014/main" id="{0D942037-DD2F-7949-927C-82DA357EBE16}"/>
              </a:ext>
            </a:extLst>
          </p:cNvPr>
          <p:cNvSpPr/>
          <p:nvPr/>
        </p:nvSpPr>
        <p:spPr>
          <a:xfrm>
            <a:off x="4842531" y="4648823"/>
            <a:ext cx="616980" cy="864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7C499EC4-5BC3-784A-B483-B322A0C562E6}"/>
              </a:ext>
            </a:extLst>
          </p:cNvPr>
          <p:cNvSpPr txBox="1"/>
          <p:nvPr/>
        </p:nvSpPr>
        <p:spPr>
          <a:xfrm>
            <a:off x="5090201" y="4730724"/>
            <a:ext cx="1386832" cy="646331"/>
          </a:xfrm>
          <a:prstGeom prst="rect">
            <a:avLst/>
          </a:prstGeom>
          <a:noFill/>
        </p:spPr>
        <p:txBody>
          <a:bodyPr wrap="square" rtlCol="0">
            <a:spAutoFit/>
          </a:bodyPr>
          <a:lstStyle/>
          <a:p>
            <a:pPr algn="ctr"/>
            <a:r>
              <a:rPr lang="en-US" b="1"/>
              <a:t>Habakkuk</a:t>
            </a:r>
          </a:p>
          <a:p>
            <a:pPr algn="ctr"/>
            <a:r>
              <a:rPr lang="en-US" b="1"/>
              <a:t>612 BC</a:t>
            </a:r>
          </a:p>
        </p:txBody>
      </p:sp>
      <p:sp>
        <p:nvSpPr>
          <p:cNvPr id="60" name="TextBox 59">
            <a:extLst>
              <a:ext uri="{FF2B5EF4-FFF2-40B4-BE49-F238E27FC236}">
                <a16:creationId xmlns:a16="http://schemas.microsoft.com/office/drawing/2014/main" id="{CF2BDA18-7A3D-2242-A132-3108951DD28C}"/>
              </a:ext>
            </a:extLst>
          </p:cNvPr>
          <p:cNvSpPr txBox="1"/>
          <p:nvPr/>
        </p:nvSpPr>
        <p:spPr>
          <a:xfrm>
            <a:off x="1893657" y="4736931"/>
            <a:ext cx="848309" cy="646331"/>
          </a:xfrm>
          <a:prstGeom prst="rect">
            <a:avLst/>
          </a:prstGeom>
          <a:solidFill>
            <a:schemeClr val="bg1"/>
          </a:solidFill>
          <a:ln>
            <a:solidFill>
              <a:srgbClr val="FFFF00"/>
            </a:solidFill>
          </a:ln>
        </p:spPr>
        <p:txBody>
          <a:bodyPr wrap="none" rtlCol="0">
            <a:spAutoFit/>
          </a:bodyPr>
          <a:lstStyle/>
          <a:p>
            <a:r>
              <a:rPr lang="en-US" b="1"/>
              <a:t>Micah</a:t>
            </a:r>
          </a:p>
          <a:p>
            <a:r>
              <a:rPr lang="en-US" b="1"/>
              <a:t>735 BC</a:t>
            </a:r>
          </a:p>
        </p:txBody>
      </p:sp>
      <p:sp>
        <p:nvSpPr>
          <p:cNvPr id="61" name="Left Brace 60">
            <a:extLst>
              <a:ext uri="{FF2B5EF4-FFF2-40B4-BE49-F238E27FC236}">
                <a16:creationId xmlns:a16="http://schemas.microsoft.com/office/drawing/2014/main" id="{62F2AE3E-C0FB-8F41-A05C-16B21E366DF5}"/>
              </a:ext>
            </a:extLst>
          </p:cNvPr>
          <p:cNvSpPr/>
          <p:nvPr/>
        </p:nvSpPr>
        <p:spPr>
          <a:xfrm rot="10800000">
            <a:off x="2524610" y="4670267"/>
            <a:ext cx="559030" cy="821331"/>
          </a:xfrm>
          <a:prstGeom prst="leftBrace">
            <a:avLst>
              <a:gd name="adj1" fmla="val 1544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24BA43F0-B6FE-D945-9A6C-0741B8A5DA60}"/>
              </a:ext>
            </a:extLst>
          </p:cNvPr>
          <p:cNvCxnSpPr>
            <a:cxnSpLocks/>
          </p:cNvCxnSpPr>
          <p:nvPr/>
        </p:nvCxnSpPr>
        <p:spPr>
          <a:xfrm flipH="1" flipV="1">
            <a:off x="3115355" y="4426825"/>
            <a:ext cx="7842" cy="1053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31CAC5-B60B-8E46-8599-6A3AC9D3D17A}"/>
              </a:ext>
            </a:extLst>
          </p:cNvPr>
          <p:cNvCxnSpPr>
            <a:cxnSpLocks/>
          </p:cNvCxnSpPr>
          <p:nvPr/>
        </p:nvCxnSpPr>
        <p:spPr>
          <a:xfrm flipV="1">
            <a:off x="1633459" y="4452982"/>
            <a:ext cx="0" cy="1076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C41145-FE67-9747-8510-2BCEA4F748F6}"/>
              </a:ext>
            </a:extLst>
          </p:cNvPr>
          <p:cNvCxnSpPr>
            <a:cxnSpLocks/>
          </p:cNvCxnSpPr>
          <p:nvPr/>
        </p:nvCxnSpPr>
        <p:spPr>
          <a:xfrm flipH="1" flipV="1">
            <a:off x="4432161" y="2068353"/>
            <a:ext cx="40694" cy="1957528"/>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4DD3872-0B1E-EF4C-98C8-DF7E721AD41F}"/>
              </a:ext>
            </a:extLst>
          </p:cNvPr>
          <p:cNvSpPr txBox="1"/>
          <p:nvPr/>
        </p:nvSpPr>
        <p:spPr>
          <a:xfrm>
            <a:off x="494228" y="4736931"/>
            <a:ext cx="870752" cy="646331"/>
          </a:xfrm>
          <a:prstGeom prst="rect">
            <a:avLst/>
          </a:prstGeom>
          <a:noFill/>
        </p:spPr>
        <p:txBody>
          <a:bodyPr wrap="none" rtlCol="0">
            <a:spAutoFit/>
          </a:bodyPr>
          <a:lstStyle/>
          <a:p>
            <a:pPr algn="ctr"/>
            <a:r>
              <a:rPr lang="en-US" b="1"/>
              <a:t>Joel</a:t>
            </a:r>
          </a:p>
          <a:p>
            <a:pPr algn="ctr"/>
            <a:r>
              <a:rPr lang="en-US" b="1"/>
              <a:t>830 BC</a:t>
            </a:r>
          </a:p>
        </p:txBody>
      </p:sp>
      <p:sp>
        <p:nvSpPr>
          <p:cNvPr id="70" name="TextBox 69">
            <a:extLst>
              <a:ext uri="{FF2B5EF4-FFF2-40B4-BE49-F238E27FC236}">
                <a16:creationId xmlns:a16="http://schemas.microsoft.com/office/drawing/2014/main" id="{0431576A-7180-7B45-A4E9-F513F6EE90EB}"/>
              </a:ext>
            </a:extLst>
          </p:cNvPr>
          <p:cNvSpPr txBox="1"/>
          <p:nvPr/>
        </p:nvSpPr>
        <p:spPr>
          <a:xfrm>
            <a:off x="-74598" y="3301421"/>
            <a:ext cx="1174575" cy="969496"/>
          </a:xfrm>
          <a:prstGeom prst="rect">
            <a:avLst/>
          </a:prstGeom>
          <a:noFill/>
        </p:spPr>
        <p:txBody>
          <a:bodyPr wrap="square" rtlCol="0">
            <a:spAutoFit/>
          </a:bodyPr>
          <a:lstStyle/>
          <a:p>
            <a:pPr algn="ctr"/>
            <a:r>
              <a:rPr lang="en-US" sz="1900" b="1"/>
              <a:t>Divided</a:t>
            </a:r>
          </a:p>
          <a:p>
            <a:pPr algn="ctr"/>
            <a:r>
              <a:rPr lang="en-US" sz="1900" b="1"/>
              <a:t>Kingdom</a:t>
            </a:r>
          </a:p>
          <a:p>
            <a:pPr algn="ctr"/>
            <a:r>
              <a:rPr lang="en-US" sz="1900" b="1"/>
              <a:t>930 BC</a:t>
            </a:r>
          </a:p>
        </p:txBody>
      </p:sp>
      <p:sp>
        <p:nvSpPr>
          <p:cNvPr id="72" name="TextBox 71">
            <a:extLst>
              <a:ext uri="{FF2B5EF4-FFF2-40B4-BE49-F238E27FC236}">
                <a16:creationId xmlns:a16="http://schemas.microsoft.com/office/drawing/2014/main" id="{8437775D-BB3F-2F45-AD67-199F6EF11951}"/>
              </a:ext>
            </a:extLst>
          </p:cNvPr>
          <p:cNvSpPr txBox="1"/>
          <p:nvPr/>
        </p:nvSpPr>
        <p:spPr>
          <a:xfrm>
            <a:off x="3887899" y="3071085"/>
            <a:ext cx="566822" cy="646331"/>
          </a:xfrm>
          <a:prstGeom prst="rect">
            <a:avLst/>
          </a:prstGeom>
          <a:noFill/>
        </p:spPr>
        <p:txBody>
          <a:bodyPr wrap="none" rtlCol="0">
            <a:spAutoFit/>
          </a:bodyPr>
          <a:lstStyle/>
          <a:p>
            <a:r>
              <a:rPr lang="en-US" b="1"/>
              <a:t>722 </a:t>
            </a:r>
          </a:p>
          <a:p>
            <a:r>
              <a:rPr lang="en-US" b="1"/>
              <a:t>BC</a:t>
            </a:r>
          </a:p>
        </p:txBody>
      </p:sp>
      <p:sp>
        <p:nvSpPr>
          <p:cNvPr id="73" name="Left Brace 72">
            <a:extLst>
              <a:ext uri="{FF2B5EF4-FFF2-40B4-BE49-F238E27FC236}">
                <a16:creationId xmlns:a16="http://schemas.microsoft.com/office/drawing/2014/main" id="{DA4AE7FB-2D90-3444-845E-DBA37F2EB585}"/>
              </a:ext>
            </a:extLst>
          </p:cNvPr>
          <p:cNvSpPr/>
          <p:nvPr/>
        </p:nvSpPr>
        <p:spPr>
          <a:xfrm>
            <a:off x="8011691" y="4550026"/>
            <a:ext cx="533394" cy="93076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FE30137E-7D4F-4343-B7CA-A7B60F3239C5}"/>
              </a:ext>
            </a:extLst>
          </p:cNvPr>
          <p:cNvSpPr/>
          <p:nvPr/>
        </p:nvSpPr>
        <p:spPr>
          <a:xfrm rot="10800000">
            <a:off x="1065336" y="4718246"/>
            <a:ext cx="568122" cy="7625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B0907F20-20A1-D145-B7D4-9B99B7931BA7}"/>
              </a:ext>
            </a:extLst>
          </p:cNvPr>
          <p:cNvSpPr txBox="1"/>
          <p:nvPr/>
        </p:nvSpPr>
        <p:spPr>
          <a:xfrm>
            <a:off x="884557" y="5595381"/>
            <a:ext cx="1376238" cy="523220"/>
          </a:xfrm>
          <a:prstGeom prst="rect">
            <a:avLst/>
          </a:prstGeom>
          <a:solidFill>
            <a:schemeClr val="bg2"/>
          </a:solidFill>
          <a:ln w="38100">
            <a:solidFill>
              <a:schemeClr val="tx1"/>
            </a:solidFill>
          </a:ln>
        </p:spPr>
        <p:txBody>
          <a:bodyPr wrap="square" rtlCol="0">
            <a:spAutoFit/>
          </a:bodyPr>
          <a:lstStyle/>
          <a:p>
            <a:pPr algn="ctr"/>
            <a:r>
              <a:rPr lang="en-US" sz="2800" b="1"/>
              <a:t>Edom</a:t>
            </a:r>
          </a:p>
        </p:txBody>
      </p:sp>
      <p:sp>
        <p:nvSpPr>
          <p:cNvPr id="81" name="TextBox 80">
            <a:extLst>
              <a:ext uri="{FF2B5EF4-FFF2-40B4-BE49-F238E27FC236}">
                <a16:creationId xmlns:a16="http://schemas.microsoft.com/office/drawing/2014/main" id="{402038C0-B60A-9543-9E3C-BF2421D5A93F}"/>
              </a:ext>
            </a:extLst>
          </p:cNvPr>
          <p:cNvSpPr txBox="1"/>
          <p:nvPr/>
        </p:nvSpPr>
        <p:spPr>
          <a:xfrm>
            <a:off x="127018" y="6158469"/>
            <a:ext cx="1035861" cy="646331"/>
          </a:xfrm>
          <a:prstGeom prst="rect">
            <a:avLst/>
          </a:prstGeom>
          <a:noFill/>
        </p:spPr>
        <p:txBody>
          <a:bodyPr wrap="none" rtlCol="0">
            <a:spAutoFit/>
          </a:bodyPr>
          <a:lstStyle/>
          <a:p>
            <a:pPr algn="ctr"/>
            <a:r>
              <a:rPr lang="en-US" b="1"/>
              <a:t>Obadiah</a:t>
            </a:r>
          </a:p>
          <a:p>
            <a:pPr algn="ctr"/>
            <a:r>
              <a:rPr lang="en-US" b="1"/>
              <a:t>845 BC</a:t>
            </a:r>
          </a:p>
        </p:txBody>
      </p:sp>
      <p:cxnSp>
        <p:nvCxnSpPr>
          <p:cNvPr id="82" name="Straight Arrow Connector 81">
            <a:extLst>
              <a:ext uri="{FF2B5EF4-FFF2-40B4-BE49-F238E27FC236}">
                <a16:creationId xmlns:a16="http://schemas.microsoft.com/office/drawing/2014/main" id="{3E841744-0143-7845-9148-A532C9841C29}"/>
              </a:ext>
            </a:extLst>
          </p:cNvPr>
          <p:cNvCxnSpPr>
            <a:cxnSpLocks/>
          </p:cNvCxnSpPr>
          <p:nvPr/>
        </p:nvCxnSpPr>
        <p:spPr>
          <a:xfrm flipV="1">
            <a:off x="1364980" y="6118601"/>
            <a:ext cx="0" cy="5456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93085F4-2AEB-E848-AE8B-9F53016FD71A}"/>
              </a:ext>
            </a:extLst>
          </p:cNvPr>
          <p:cNvSpPr txBox="1"/>
          <p:nvPr/>
        </p:nvSpPr>
        <p:spPr>
          <a:xfrm>
            <a:off x="1440829" y="2419390"/>
            <a:ext cx="842667" cy="646331"/>
          </a:xfrm>
          <a:prstGeom prst="rect">
            <a:avLst/>
          </a:prstGeom>
          <a:noFill/>
        </p:spPr>
        <p:txBody>
          <a:bodyPr wrap="none" rtlCol="0">
            <a:spAutoFit/>
          </a:bodyPr>
          <a:lstStyle/>
          <a:p>
            <a:pPr algn="ctr"/>
            <a:r>
              <a:rPr lang="en-US" b="1"/>
              <a:t>Amos </a:t>
            </a:r>
          </a:p>
          <a:p>
            <a:pPr algn="ctr"/>
            <a:r>
              <a:rPr lang="en-US" b="1"/>
              <a:t>755 BC</a:t>
            </a:r>
          </a:p>
        </p:txBody>
      </p:sp>
      <p:sp>
        <p:nvSpPr>
          <p:cNvPr id="94" name="TextBox 93">
            <a:extLst>
              <a:ext uri="{FF2B5EF4-FFF2-40B4-BE49-F238E27FC236}">
                <a16:creationId xmlns:a16="http://schemas.microsoft.com/office/drawing/2014/main" id="{DC6A0842-F6F5-0F42-8A9B-647E8D37C2ED}"/>
              </a:ext>
            </a:extLst>
          </p:cNvPr>
          <p:cNvSpPr txBox="1"/>
          <p:nvPr/>
        </p:nvSpPr>
        <p:spPr>
          <a:xfrm>
            <a:off x="3364582" y="2326662"/>
            <a:ext cx="857927" cy="646331"/>
          </a:xfrm>
          <a:prstGeom prst="rect">
            <a:avLst/>
          </a:prstGeom>
          <a:noFill/>
        </p:spPr>
        <p:txBody>
          <a:bodyPr wrap="none" rtlCol="0">
            <a:spAutoFit/>
          </a:bodyPr>
          <a:lstStyle/>
          <a:p>
            <a:pPr algn="ctr"/>
            <a:r>
              <a:rPr lang="en-US" b="1"/>
              <a:t>Hosea </a:t>
            </a:r>
          </a:p>
          <a:p>
            <a:pPr algn="ctr"/>
            <a:r>
              <a:rPr lang="en-US" b="1"/>
              <a:t>750 BC</a:t>
            </a:r>
          </a:p>
        </p:txBody>
      </p:sp>
      <p:sp>
        <p:nvSpPr>
          <p:cNvPr id="95" name="TextBox 94">
            <a:extLst>
              <a:ext uri="{FF2B5EF4-FFF2-40B4-BE49-F238E27FC236}">
                <a16:creationId xmlns:a16="http://schemas.microsoft.com/office/drawing/2014/main" id="{E0971BBF-FED4-5E4F-AAB9-9AB9281FD175}"/>
              </a:ext>
            </a:extLst>
          </p:cNvPr>
          <p:cNvSpPr txBox="1"/>
          <p:nvPr/>
        </p:nvSpPr>
        <p:spPr>
          <a:xfrm>
            <a:off x="2920101" y="768888"/>
            <a:ext cx="869149" cy="646331"/>
          </a:xfrm>
          <a:prstGeom prst="rect">
            <a:avLst/>
          </a:prstGeom>
          <a:noFill/>
        </p:spPr>
        <p:txBody>
          <a:bodyPr wrap="none" rtlCol="0">
            <a:spAutoFit/>
          </a:bodyPr>
          <a:lstStyle/>
          <a:p>
            <a:pPr algn="ctr"/>
            <a:r>
              <a:rPr lang="en-US" b="1"/>
              <a:t>Jonah </a:t>
            </a:r>
          </a:p>
          <a:p>
            <a:pPr algn="ctr"/>
            <a:r>
              <a:rPr lang="en-US" b="1"/>
              <a:t>760 BC</a:t>
            </a:r>
          </a:p>
        </p:txBody>
      </p:sp>
      <p:sp>
        <p:nvSpPr>
          <p:cNvPr id="96" name="Left Brace 95">
            <a:extLst>
              <a:ext uri="{FF2B5EF4-FFF2-40B4-BE49-F238E27FC236}">
                <a16:creationId xmlns:a16="http://schemas.microsoft.com/office/drawing/2014/main" id="{9C73DA21-4743-2449-89D8-4760FE2ECFD0}"/>
              </a:ext>
            </a:extLst>
          </p:cNvPr>
          <p:cNvSpPr/>
          <p:nvPr/>
        </p:nvSpPr>
        <p:spPr>
          <a:xfrm flipV="1">
            <a:off x="2808978" y="750392"/>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e 96">
            <a:extLst>
              <a:ext uri="{FF2B5EF4-FFF2-40B4-BE49-F238E27FC236}">
                <a16:creationId xmlns:a16="http://schemas.microsoft.com/office/drawing/2014/main" id="{F50B11F4-54AD-8048-8807-A9CDE191393C}"/>
              </a:ext>
            </a:extLst>
          </p:cNvPr>
          <p:cNvSpPr/>
          <p:nvPr/>
        </p:nvSpPr>
        <p:spPr>
          <a:xfrm flipV="1">
            <a:off x="4492196" y="768888"/>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a:extLst>
              <a:ext uri="{FF2B5EF4-FFF2-40B4-BE49-F238E27FC236}">
                <a16:creationId xmlns:a16="http://schemas.microsoft.com/office/drawing/2014/main" id="{8A69E286-F1B3-2E44-9B95-B5469B8336AB}"/>
              </a:ext>
            </a:extLst>
          </p:cNvPr>
          <p:cNvCxnSpPr>
            <a:cxnSpLocks/>
          </p:cNvCxnSpPr>
          <p:nvPr/>
        </p:nvCxnSpPr>
        <p:spPr>
          <a:xfrm>
            <a:off x="2754347"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EB53D0A-486F-6844-B8DE-43801A0CC52C}"/>
              </a:ext>
            </a:extLst>
          </p:cNvPr>
          <p:cNvCxnSpPr>
            <a:cxnSpLocks/>
          </p:cNvCxnSpPr>
          <p:nvPr/>
        </p:nvCxnSpPr>
        <p:spPr>
          <a:xfrm flipH="1" flipV="1">
            <a:off x="4812406" y="4439217"/>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EE568E4-712B-824A-8418-71022CF75810}"/>
              </a:ext>
            </a:extLst>
          </p:cNvPr>
          <p:cNvSpPr txBox="1"/>
          <p:nvPr/>
        </p:nvSpPr>
        <p:spPr>
          <a:xfrm>
            <a:off x="6219966" y="736027"/>
            <a:ext cx="2499402" cy="1938992"/>
          </a:xfrm>
          <a:prstGeom prst="rect">
            <a:avLst/>
          </a:prstGeom>
          <a:pattFill prst="pct60">
            <a:fgClr>
              <a:schemeClr val="accent1"/>
            </a:fgClr>
            <a:bgClr>
              <a:schemeClr val="bg1"/>
            </a:bgClr>
          </a:pattFill>
          <a:ln w="76200">
            <a:solidFill>
              <a:srgbClr val="FFC000"/>
            </a:solidFill>
          </a:ln>
        </p:spPr>
        <p:txBody>
          <a:bodyPr wrap="none" rtlCol="0">
            <a:spAutoFit/>
          </a:bodyPr>
          <a:lstStyle/>
          <a:p>
            <a:r>
              <a:rPr lang="en-US" sz="4000" b="1">
                <a:latin typeface="American Typewriter" panose="02090604020004020304" pitchFamily="18" charset="77"/>
                <a:cs typeface="Aldhabi" panose="020F0502020204030204" pitchFamily="34" charset="0"/>
              </a:rPr>
              <a:t>Minor</a:t>
            </a:r>
          </a:p>
          <a:p>
            <a:r>
              <a:rPr lang="en-US" sz="4000" b="1">
                <a:latin typeface="American Typewriter" panose="02090604020004020304" pitchFamily="18" charset="77"/>
                <a:cs typeface="Aldhabi" panose="020F0502020204030204" pitchFamily="34" charset="0"/>
              </a:rPr>
              <a:t>Prophets</a:t>
            </a:r>
          </a:p>
          <a:p>
            <a:r>
              <a:rPr lang="en-US" sz="4000" b="1">
                <a:cs typeface="Arial" panose="020B0604020202020204" pitchFamily="34" charset="0"/>
              </a:rPr>
              <a:t>Timeline</a:t>
            </a:r>
          </a:p>
        </p:txBody>
      </p:sp>
    </p:spTree>
    <p:extLst>
      <p:ext uri="{BB962C8B-B14F-4D97-AF65-F5344CB8AC3E}">
        <p14:creationId xmlns:p14="http://schemas.microsoft.com/office/powerpoint/2010/main" val="126825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D39DE-EAA0-8843-AE5B-3B9C06E43ECB}"/>
              </a:ext>
            </a:extLst>
          </p:cNvPr>
          <p:cNvSpPr>
            <a:spLocks noGrp="1"/>
          </p:cNvSpPr>
          <p:nvPr>
            <p:ph type="title"/>
          </p:nvPr>
        </p:nvSpPr>
        <p:spPr/>
        <p:txBody>
          <a:bodyPr>
            <a:normAutofit/>
          </a:bodyPr>
          <a:lstStyle/>
          <a:p>
            <a:r>
              <a:rPr lang="en-US" sz="3600" dirty="0"/>
              <a:t>Introduction </a:t>
            </a:r>
          </a:p>
        </p:txBody>
      </p:sp>
      <p:sp>
        <p:nvSpPr>
          <p:cNvPr id="3" name="Content Placeholder 2">
            <a:extLst>
              <a:ext uri="{FF2B5EF4-FFF2-40B4-BE49-F238E27FC236}">
                <a16:creationId xmlns:a16="http://schemas.microsoft.com/office/drawing/2014/main" id="{F44F677C-7D28-D94E-86F4-D9F6815AB896}"/>
              </a:ext>
            </a:extLst>
          </p:cNvPr>
          <p:cNvSpPr>
            <a:spLocks noGrp="1"/>
          </p:cNvSpPr>
          <p:nvPr>
            <p:ph idx="1"/>
          </p:nvPr>
        </p:nvSpPr>
        <p:spPr>
          <a:xfrm>
            <a:off x="228600" y="1600200"/>
            <a:ext cx="8610600" cy="4952999"/>
          </a:xfrm>
        </p:spPr>
        <p:txBody>
          <a:bodyPr>
            <a:normAutofit fontScale="92500" lnSpcReduction="20000"/>
          </a:bodyPr>
          <a:lstStyle/>
          <a:p>
            <a:pPr marL="118872" indent="0">
              <a:buNone/>
            </a:pPr>
            <a:r>
              <a:rPr lang="en-US" sz="2200" dirty="0"/>
              <a:t>“This prophet, unlike Micah, was of aristocratic lineage.  Some scholars hold that he was related to Josiah, who at the time was king of Judah.  If so this background enabled him to speak effectively to the sins of his time.  He lived at a crucial time in international affairs.  The Assyrian rulers, who for more than a century had dominated southwest Asia, were now declining in power.  Babylonia, under </a:t>
            </a:r>
            <a:r>
              <a:rPr lang="en-US" sz="2200" dirty="0" err="1"/>
              <a:t>Nabopolaasar</a:t>
            </a:r>
            <a:r>
              <a:rPr lang="en-US" sz="2200" dirty="0"/>
              <a:t>, was soon to gain supremacy in this area of the world.  Although Nineveh did not fall until 612 B.C., Babylonia was the dominant influence as early as 625 B.C., the date of Zephaniah. To be a witness of the transfer of power from one kingdom </a:t>
            </a:r>
            <a:r>
              <a:rPr lang="en-US" sz="2200" dirty="0" err="1"/>
              <a:t>ro</a:t>
            </a:r>
            <a:r>
              <a:rPr lang="en-US" sz="2200" dirty="0"/>
              <a:t> another was an exciting experience for this alert man...It is likely that Zephaniah, Jeremiah, and even Habakkuk and Nahum, supported the reform of Josiah.  The delivery of the book of the law in the repairing of the temple must have been an inspiring situation for the work of a young man like Zedekiah.  The young prophet had accurate knowledge of conditions of the city of Jerusalem where he probably lived all his life.   His stern denunciation of the sins of the people and his impassioned cries for repentance have given him the name “puritan.”  He took a dark view of the situation and offered only one hope, namely, turning to Jehovah, the God of Israel.” ---Hester, Heart of Hebrew History, page 287</a:t>
            </a:r>
          </a:p>
          <a:p>
            <a:pPr marL="118872" indent="0">
              <a:buNone/>
            </a:pPr>
            <a:endParaRPr lang="en-US" sz="2000" dirty="0"/>
          </a:p>
        </p:txBody>
      </p:sp>
    </p:spTree>
    <p:extLst>
      <p:ext uri="{BB962C8B-B14F-4D97-AF65-F5344CB8AC3E}">
        <p14:creationId xmlns:p14="http://schemas.microsoft.com/office/powerpoint/2010/main" val="4215058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D39DE-EAA0-8843-AE5B-3B9C06E43ECB}"/>
              </a:ext>
            </a:extLst>
          </p:cNvPr>
          <p:cNvSpPr>
            <a:spLocks noGrp="1"/>
          </p:cNvSpPr>
          <p:nvPr>
            <p:ph type="title"/>
          </p:nvPr>
        </p:nvSpPr>
        <p:spPr/>
        <p:txBody>
          <a:bodyPr>
            <a:normAutofit/>
          </a:bodyPr>
          <a:lstStyle/>
          <a:p>
            <a:r>
              <a:rPr lang="en-US" sz="3600" dirty="0"/>
              <a:t>Introduction </a:t>
            </a:r>
          </a:p>
        </p:txBody>
      </p:sp>
      <p:sp>
        <p:nvSpPr>
          <p:cNvPr id="3" name="Content Placeholder 2">
            <a:extLst>
              <a:ext uri="{FF2B5EF4-FFF2-40B4-BE49-F238E27FC236}">
                <a16:creationId xmlns:a16="http://schemas.microsoft.com/office/drawing/2014/main" id="{F44F677C-7D28-D94E-86F4-D9F6815AB896}"/>
              </a:ext>
            </a:extLst>
          </p:cNvPr>
          <p:cNvSpPr>
            <a:spLocks noGrp="1"/>
          </p:cNvSpPr>
          <p:nvPr>
            <p:ph idx="1"/>
          </p:nvPr>
        </p:nvSpPr>
        <p:spPr>
          <a:xfrm>
            <a:off x="228600" y="1600200"/>
            <a:ext cx="8610600" cy="4952999"/>
          </a:xfrm>
        </p:spPr>
        <p:txBody>
          <a:bodyPr>
            <a:normAutofit fontScale="92500"/>
          </a:bodyPr>
          <a:lstStyle/>
          <a:p>
            <a:pPr marL="118872" indent="0">
              <a:buNone/>
            </a:pPr>
            <a:r>
              <a:rPr lang="en-US" sz="2200" dirty="0"/>
              <a:t>“With a child for its king (Josiah), the nation of Judah, does not yet have the governmental leadership it needs for spiritual renewal.  Spiritual leadership must come from older men; therefore one of the young king’s distant relatives is called into God’s service as a prophet.  Zephaniah, like the young King Josiah, is a descendant in the fourth generation of Hezekiah.   Zephaniah’s mission and message is the same as the as that of the other prophets before him---bringing judgment against immorality, injustice, and pagan idolatry---and yet his central theme is the coming of  ”the day of the Lord.” In one sense the day of the Lord is coming rather immediately </a:t>
            </a:r>
            <a:r>
              <a:rPr lang="en-US" sz="2200" dirty="0" err="1"/>
              <a:t>fro</a:t>
            </a:r>
            <a:r>
              <a:rPr lang="en-US" sz="2200" dirty="0"/>
              <a:t> Judah, when it will be destroyed because of its sins.  The day of the Lord is also coming for all the nations which have oppressed God’s people.  In another sense, the great day of the Lord is coming against all the wicked.  In each sense, the day of the Lord will be accompanied by salvation of God’s faithful remnant.  But it is God’s judgment against against the unrighteous that really call Zephaniah to his ministry between 635 and 625 B.C.” --- F. LeGard Smith, The Narrative Bible. Page 935</a:t>
            </a:r>
            <a:endParaRPr lang="en-US" sz="2000" dirty="0"/>
          </a:p>
        </p:txBody>
      </p:sp>
    </p:spTree>
    <p:extLst>
      <p:ext uri="{BB962C8B-B14F-4D97-AF65-F5344CB8AC3E}">
        <p14:creationId xmlns:p14="http://schemas.microsoft.com/office/powerpoint/2010/main" val="26236582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3227</TotalTime>
  <Words>8069</Words>
  <Application>Microsoft Macintosh PowerPoint</Application>
  <PresentationFormat>On-screen Show (4:3)</PresentationFormat>
  <Paragraphs>634</Paragraphs>
  <Slides>43</Slides>
  <Notes>40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43</vt:i4>
      </vt:variant>
    </vt:vector>
  </HeadingPairs>
  <TitlesOfParts>
    <vt:vector size="54" baseType="lpstr">
      <vt:lpstr>Abadi MT Condensed Extra Bold</vt:lpstr>
      <vt:lpstr>American Typewriter</vt:lpstr>
      <vt:lpstr>Arial</vt:lpstr>
      <vt:lpstr>Arial Black</vt:lpstr>
      <vt:lpstr>Arial Narrow</vt:lpstr>
      <vt:lpstr>Calibri</vt:lpstr>
      <vt:lpstr>Corbel</vt:lpstr>
      <vt:lpstr>Wingdings</vt:lpstr>
      <vt:lpstr>Wingdings 2</vt:lpstr>
      <vt:lpstr>Wingdings 3</vt:lpstr>
      <vt:lpstr>Module</vt:lpstr>
      <vt:lpstr>Symphony of the Scriptures</vt:lpstr>
      <vt:lpstr>Zephaniah</vt:lpstr>
      <vt:lpstr>When Did They Prophecy?</vt:lpstr>
      <vt:lpstr>PowerPoint Presentation</vt:lpstr>
      <vt:lpstr>Times of the prophets</vt:lpstr>
      <vt:lpstr>CHRONOLOGY OF PROPHETS</vt:lpstr>
      <vt:lpstr>PowerPoint Presentation</vt:lpstr>
      <vt:lpstr>Introduction </vt:lpstr>
      <vt:lpstr>Introduction </vt:lpstr>
      <vt:lpstr>Who wrote the book?</vt:lpstr>
      <vt:lpstr>Where are we?</vt:lpstr>
      <vt:lpstr>Why is Zephaniah so important?</vt:lpstr>
      <vt:lpstr>What's the point?</vt:lpstr>
      <vt:lpstr>How do I apply this?</vt:lpstr>
      <vt:lpstr>Outline</vt:lpstr>
      <vt:lpstr>Zephaniah</vt:lpstr>
      <vt:lpstr> The judgment and doom section (1:2-3:8)   </vt:lpstr>
      <vt:lpstr> The judgment and doom section (1:2-3:8)   </vt:lpstr>
      <vt:lpstr>The judgment and doom section (1:2-3:8)   </vt:lpstr>
      <vt:lpstr>The judgment and doom section (1:2-3:8)   </vt:lpstr>
      <vt:lpstr>Joy and Deliverance (3:9-20)</vt:lpstr>
      <vt:lpstr>Joy and Deliverance (3:9-20)</vt:lpstr>
      <vt:lpstr>Joy and Deliverance (3:9-20)</vt:lpstr>
      <vt:lpstr>Joy and Deliverance (3:9-20)</vt:lpstr>
      <vt:lpstr>Joy and Deliverance (3:9-20)</vt:lpstr>
      <vt:lpstr>Joy and Deliverance (3:9-20)</vt:lpstr>
      <vt:lpstr>Joy and Deliverance (3:9-20)</vt:lpstr>
      <vt:lpstr>Joy and Deliverance (3:9-20)</vt:lpstr>
      <vt:lpstr>Joy and Deliverance (3:9-20)</vt:lpstr>
      <vt:lpstr>Joy and Deliverance (3:9-20)</vt:lpstr>
      <vt:lpstr>Joy and Deliverance (3:9-20)</vt:lpstr>
      <vt:lpstr>Joy and Deliverance (3:9-20)</vt:lpstr>
      <vt:lpstr>Joy and Deliverance (3:9-20)</vt:lpstr>
      <vt:lpstr>The Wrath/Love of God</vt:lpstr>
      <vt:lpstr>From God’s wrath to God’s blessing</vt:lpstr>
      <vt:lpstr>From God’s wrath to God’s blessing</vt:lpstr>
      <vt:lpstr>Application</vt:lpstr>
      <vt:lpstr>Messianic - Zephaniah 3</vt:lpstr>
      <vt:lpstr>Messianic - Zephaniah 3</vt:lpstr>
      <vt:lpstr>Messianic - Zephaniah 3</vt:lpstr>
      <vt:lpstr>Messianic - Zephaniah 3</vt:lpstr>
      <vt:lpstr>Application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150</cp:revision>
  <cp:lastPrinted>2021-12-26T12:29:08Z</cp:lastPrinted>
  <dcterms:created xsi:type="dcterms:W3CDTF">2010-11-07T11:38:16Z</dcterms:created>
  <dcterms:modified xsi:type="dcterms:W3CDTF">2023-01-01T01:49:34Z</dcterms:modified>
</cp:coreProperties>
</file>